
<file path=[Content_Types].xml><?xml version="1.0" encoding="utf-8"?>
<Types xmlns="http://schemas.openxmlformats.org/package/2006/content-types">
  <Default Extension="(null)"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2"/>
  </p:notesMasterIdLst>
  <p:sldIdLst>
    <p:sldId id="310" r:id="rId2"/>
    <p:sldId id="275" r:id="rId3"/>
    <p:sldId id="326" r:id="rId4"/>
    <p:sldId id="327" r:id="rId5"/>
    <p:sldId id="328" r:id="rId6"/>
    <p:sldId id="329" r:id="rId7"/>
    <p:sldId id="256" r:id="rId8"/>
    <p:sldId id="376" r:id="rId9"/>
    <p:sldId id="258" r:id="rId10"/>
    <p:sldId id="377" r:id="rId11"/>
    <p:sldId id="379" r:id="rId12"/>
    <p:sldId id="381" r:id="rId13"/>
    <p:sldId id="382" r:id="rId14"/>
    <p:sldId id="330" r:id="rId15"/>
    <p:sldId id="350" r:id="rId16"/>
    <p:sldId id="349" r:id="rId17"/>
    <p:sldId id="332" r:id="rId18"/>
    <p:sldId id="257" r:id="rId19"/>
    <p:sldId id="263" r:id="rId20"/>
    <p:sldId id="264" r:id="rId21"/>
    <p:sldId id="265" r:id="rId22"/>
    <p:sldId id="351" r:id="rId23"/>
    <p:sldId id="352" r:id="rId24"/>
    <p:sldId id="353" r:id="rId25"/>
    <p:sldId id="354" r:id="rId26"/>
    <p:sldId id="355" r:id="rId27"/>
    <p:sldId id="356" r:id="rId28"/>
    <p:sldId id="279" r:id="rId29"/>
    <p:sldId id="280" r:id="rId30"/>
    <p:sldId id="281" r:id="rId31"/>
    <p:sldId id="357" r:id="rId32"/>
    <p:sldId id="259" r:id="rId33"/>
    <p:sldId id="375" r:id="rId34"/>
    <p:sldId id="260" r:id="rId35"/>
    <p:sldId id="273" r:id="rId36"/>
    <p:sldId id="274" r:id="rId37"/>
    <p:sldId id="261" r:id="rId38"/>
    <p:sldId id="262" r:id="rId39"/>
    <p:sldId id="358" r:id="rId40"/>
    <p:sldId id="359" r:id="rId41"/>
    <p:sldId id="270" r:id="rId42"/>
    <p:sldId id="277" r:id="rId43"/>
    <p:sldId id="282" r:id="rId44"/>
    <p:sldId id="283" r:id="rId45"/>
    <p:sldId id="284" r:id="rId46"/>
    <p:sldId id="285" r:id="rId47"/>
    <p:sldId id="333" r:id="rId48"/>
    <p:sldId id="334" r:id="rId49"/>
    <p:sldId id="335" r:id="rId50"/>
    <p:sldId id="387" r:id="rId51"/>
    <p:sldId id="269" r:id="rId52"/>
    <p:sldId id="388" r:id="rId53"/>
    <p:sldId id="389" r:id="rId54"/>
    <p:sldId id="390" r:id="rId55"/>
    <p:sldId id="391" r:id="rId56"/>
    <p:sldId id="268" r:id="rId57"/>
    <p:sldId id="392" r:id="rId58"/>
    <p:sldId id="271" r:id="rId59"/>
    <p:sldId id="393" r:id="rId60"/>
    <p:sldId id="394" r:id="rId61"/>
    <p:sldId id="395" r:id="rId62"/>
    <p:sldId id="396" r:id="rId63"/>
    <p:sldId id="272" r:id="rId64"/>
    <p:sldId id="397" r:id="rId65"/>
    <p:sldId id="398" r:id="rId66"/>
    <p:sldId id="399" r:id="rId67"/>
    <p:sldId id="267" r:id="rId68"/>
    <p:sldId id="266" r:id="rId69"/>
    <p:sldId id="336" r:id="rId70"/>
    <p:sldId id="383" r:id="rId71"/>
    <p:sldId id="384" r:id="rId72"/>
    <p:sldId id="386" r:id="rId73"/>
    <p:sldId id="337" r:id="rId74"/>
    <p:sldId id="338" r:id="rId75"/>
    <p:sldId id="339" r:id="rId76"/>
    <p:sldId id="340" r:id="rId77"/>
    <p:sldId id="341" r:id="rId78"/>
    <p:sldId id="342" r:id="rId79"/>
    <p:sldId id="343" r:id="rId80"/>
    <p:sldId id="304"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initials="J" lastIdx="1" clrIdx="0">
    <p:extLst/>
  </p:cmAuthor>
  <p:cmAuthor id="2" nam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65" autoAdjust="0"/>
    <p:restoredTop sz="94660"/>
  </p:normalViewPr>
  <p:slideViewPr>
    <p:cSldViewPr snapToGrid="0">
      <p:cViewPr varScale="1">
        <p:scale>
          <a:sx n="66" d="100"/>
          <a:sy n="66" d="100"/>
        </p:scale>
        <p:origin x="38" y="451"/>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1" dirty="0">
                <a:latin typeface="+mn-lt"/>
              </a:rPr>
              <a:t>First</a:t>
            </a:r>
            <a:r>
              <a:rPr lang="en-US" sz="3200" b="1" baseline="0" dirty="0">
                <a:latin typeface="+mn-lt"/>
              </a:rPr>
              <a:t> UU Certified Membership Numbers</a:t>
            </a:r>
          </a:p>
          <a:p>
            <a:pPr>
              <a:defRPr/>
            </a:pPr>
            <a:r>
              <a:rPr lang="en-US" sz="3200" b="1" baseline="0" dirty="0">
                <a:latin typeface="+mn-lt"/>
              </a:rPr>
              <a:t>1961-2018</a:t>
            </a:r>
            <a:endParaRPr lang="en-US" sz="3200" b="1" dirty="0">
              <a:latin typeface="+mn-lt"/>
            </a:endParaRPr>
          </a:p>
        </c:rich>
      </c:tx>
      <c:layout>
        <c:manualLayout>
          <c:xMode val="edge"/>
          <c:yMode val="edge"/>
          <c:x val="0.2327864173228346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Members</c:v>
                </c:pt>
              </c:strCache>
            </c:strRef>
          </c:tx>
          <c:spPr>
            <a:ln w="28575" cap="rnd">
              <a:solidFill>
                <a:schemeClr val="accent1"/>
              </a:solidFill>
              <a:round/>
            </a:ln>
            <a:effectLst/>
          </c:spPr>
          <c:marker>
            <c:symbol val="none"/>
          </c:marker>
          <c:cat>
            <c:numRef>
              <c:f>Sheet1!$A$2:$A$44</c:f>
              <c:numCache>
                <c:formatCode>General</c:formatCode>
                <c:ptCount val="43"/>
              </c:numCache>
            </c:numRef>
          </c:cat>
          <c:val>
            <c:numRef>
              <c:f>Sheet1!$B$2:$B$44</c:f>
              <c:numCache>
                <c:formatCode>General</c:formatCode>
                <c:ptCount val="43"/>
                <c:pt idx="0">
                  <c:v>264</c:v>
                </c:pt>
                <c:pt idx="1">
                  <c:v>370</c:v>
                </c:pt>
                <c:pt idx="2">
                  <c:v>428</c:v>
                </c:pt>
                <c:pt idx="3">
                  <c:v>518</c:v>
                </c:pt>
                <c:pt idx="4">
                  <c:v>520</c:v>
                </c:pt>
                <c:pt idx="5">
                  <c:v>552</c:v>
                </c:pt>
                <c:pt idx="6">
                  <c:v>563</c:v>
                </c:pt>
                <c:pt idx="7">
                  <c:v>557</c:v>
                </c:pt>
                <c:pt idx="8">
                  <c:v>512</c:v>
                </c:pt>
                <c:pt idx="9">
                  <c:v>538</c:v>
                </c:pt>
                <c:pt idx="10">
                  <c:v>548</c:v>
                </c:pt>
                <c:pt idx="11">
                  <c:v>502</c:v>
                </c:pt>
                <c:pt idx="12">
                  <c:v>492</c:v>
                </c:pt>
                <c:pt idx="13">
                  <c:v>460</c:v>
                </c:pt>
                <c:pt idx="14">
                  <c:v>460</c:v>
                </c:pt>
                <c:pt idx="15">
                  <c:v>477</c:v>
                </c:pt>
                <c:pt idx="16">
                  <c:v>455</c:v>
                </c:pt>
                <c:pt idx="17">
                  <c:v>475</c:v>
                </c:pt>
                <c:pt idx="18">
                  <c:v>525</c:v>
                </c:pt>
                <c:pt idx="19">
                  <c:v>575</c:v>
                </c:pt>
                <c:pt idx="20">
                  <c:v>458</c:v>
                </c:pt>
                <c:pt idx="21">
                  <c:v>485</c:v>
                </c:pt>
                <c:pt idx="22">
                  <c:v>569</c:v>
                </c:pt>
                <c:pt idx="23">
                  <c:v>579</c:v>
                </c:pt>
                <c:pt idx="24">
                  <c:v>585</c:v>
                </c:pt>
                <c:pt idx="25">
                  <c:v>561</c:v>
                </c:pt>
                <c:pt idx="26">
                  <c:v>568</c:v>
                </c:pt>
                <c:pt idx="27">
                  <c:v>568</c:v>
                </c:pt>
                <c:pt idx="28">
                  <c:v>645</c:v>
                </c:pt>
                <c:pt idx="29">
                  <c:v>550</c:v>
                </c:pt>
                <c:pt idx="30">
                  <c:v>636</c:v>
                </c:pt>
                <c:pt idx="31">
                  <c:v>675</c:v>
                </c:pt>
                <c:pt idx="32">
                  <c:v>680</c:v>
                </c:pt>
                <c:pt idx="33">
                  <c:v>691</c:v>
                </c:pt>
                <c:pt idx="34">
                  <c:v>641</c:v>
                </c:pt>
                <c:pt idx="35">
                  <c:v>603</c:v>
                </c:pt>
                <c:pt idx="36">
                  <c:v>629</c:v>
                </c:pt>
                <c:pt idx="37">
                  <c:v>624</c:v>
                </c:pt>
                <c:pt idx="38">
                  <c:v>583</c:v>
                </c:pt>
                <c:pt idx="39">
                  <c:v>614</c:v>
                </c:pt>
                <c:pt idx="40">
                  <c:v>602</c:v>
                </c:pt>
                <c:pt idx="41">
                  <c:v>578</c:v>
                </c:pt>
                <c:pt idx="42">
                  <c:v>585</c:v>
                </c:pt>
              </c:numCache>
            </c:numRef>
          </c:val>
          <c:smooth val="0"/>
          <c:extLst>
            <c:ext xmlns:c16="http://schemas.microsoft.com/office/drawing/2014/chart" uri="{C3380CC4-5D6E-409C-BE32-E72D297353CC}">
              <c16:uniqueId val="{00000000-7345-0D41-9308-88D2E7474249}"/>
            </c:ext>
          </c:extLst>
        </c:ser>
        <c:ser>
          <c:idx val="1"/>
          <c:order val="1"/>
          <c:tx>
            <c:strRef>
              <c:f>Sheet1!$C$1</c:f>
              <c:strCache>
                <c:ptCount val="1"/>
                <c:pt idx="0">
                  <c:v> </c:v>
                </c:pt>
              </c:strCache>
            </c:strRef>
          </c:tx>
          <c:spPr>
            <a:ln w="28575" cap="rnd">
              <a:solidFill>
                <a:schemeClr val="accent2"/>
              </a:solidFill>
              <a:round/>
            </a:ln>
            <a:effectLst/>
          </c:spPr>
          <c:marker>
            <c:symbol val="none"/>
          </c:marker>
          <c:cat>
            <c:numRef>
              <c:f>Sheet1!$A$2:$A$44</c:f>
              <c:numCache>
                <c:formatCode>General</c:formatCode>
                <c:ptCount val="43"/>
              </c:numCache>
            </c:numRef>
          </c:cat>
          <c:val>
            <c:numRef>
              <c:f>Sheet1!$C$2:$C$44</c:f>
              <c:numCache>
                <c:formatCode>General</c:formatCode>
                <c:ptCount val="43"/>
              </c:numCache>
            </c:numRef>
          </c:val>
          <c:smooth val="0"/>
          <c:extLst>
            <c:ext xmlns:c16="http://schemas.microsoft.com/office/drawing/2014/chart" uri="{C3380CC4-5D6E-409C-BE32-E72D297353CC}">
              <c16:uniqueId val="{00000001-7345-0D41-9308-88D2E7474249}"/>
            </c:ext>
          </c:extLst>
        </c:ser>
        <c:ser>
          <c:idx val="2"/>
          <c:order val="2"/>
          <c:tx>
            <c:strRef>
              <c:f>Sheet1!$D$1</c:f>
              <c:strCache>
                <c:ptCount val="1"/>
                <c:pt idx="0">
                  <c:v> 2</c:v>
                </c:pt>
              </c:strCache>
            </c:strRef>
          </c:tx>
          <c:spPr>
            <a:ln w="28575" cap="rnd">
              <a:solidFill>
                <a:schemeClr val="accent3"/>
              </a:solidFill>
              <a:round/>
            </a:ln>
            <a:effectLst/>
          </c:spPr>
          <c:marker>
            <c:symbol val="none"/>
          </c:marker>
          <c:cat>
            <c:numRef>
              <c:f>Sheet1!$A$2:$A$44</c:f>
              <c:numCache>
                <c:formatCode>General</c:formatCode>
                <c:ptCount val="43"/>
              </c:numCache>
            </c:numRef>
          </c:cat>
          <c:val>
            <c:numRef>
              <c:f>Sheet1!$D$2:$D$44</c:f>
              <c:numCache>
                <c:formatCode>General</c:formatCode>
                <c:ptCount val="43"/>
              </c:numCache>
            </c:numRef>
          </c:val>
          <c:smooth val="0"/>
          <c:extLst>
            <c:ext xmlns:c16="http://schemas.microsoft.com/office/drawing/2014/chart" uri="{C3380CC4-5D6E-409C-BE32-E72D297353CC}">
              <c16:uniqueId val="{00000002-7345-0D41-9308-88D2E7474249}"/>
            </c:ext>
          </c:extLst>
        </c:ser>
        <c:dLbls>
          <c:showLegendKey val="0"/>
          <c:showVal val="0"/>
          <c:showCatName val="0"/>
          <c:showSerName val="0"/>
          <c:showPercent val="0"/>
          <c:showBubbleSize val="0"/>
        </c:dLbls>
        <c:smooth val="0"/>
        <c:axId val="698965584"/>
        <c:axId val="698434464"/>
      </c:lineChart>
      <c:catAx>
        <c:axId val="69896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8434464"/>
        <c:crosses val="autoZero"/>
        <c:auto val="1"/>
        <c:lblAlgn val="ctr"/>
        <c:lblOffset val="100"/>
        <c:noMultiLvlLbl val="0"/>
      </c:catAx>
      <c:valAx>
        <c:axId val="698434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8965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8-06-01T19:01:19.448" idx="1">
    <p:pos x="6000" y="0"/>
    <p:text>-Boughton, Jeffrey 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2BAEA-7411-4379-A8D9-5FE1823202F2}"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B61C0-8159-4CEE-81F3-E22826E68E67}" type="slidenum">
              <a:rPr lang="en-US" smtClean="0"/>
              <a:t>‹#›</a:t>
            </a:fld>
            <a:endParaRPr lang="en-US"/>
          </a:p>
        </p:txBody>
      </p:sp>
    </p:spTree>
    <p:extLst>
      <p:ext uri="{BB962C8B-B14F-4D97-AF65-F5344CB8AC3E}">
        <p14:creationId xmlns:p14="http://schemas.microsoft.com/office/powerpoint/2010/main" val="347233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5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a:t>
            </a:r>
          </a:p>
        </p:txBody>
      </p:sp>
      <p:sp>
        <p:nvSpPr>
          <p:cNvPr id="4" name="Slide Number Placeholder 3"/>
          <p:cNvSpPr>
            <a:spLocks noGrp="1"/>
          </p:cNvSpPr>
          <p:nvPr>
            <p:ph type="sldNum" sz="quarter" idx="10"/>
          </p:nvPr>
        </p:nvSpPr>
        <p:spPr/>
        <p:txBody>
          <a:bodyPr/>
          <a:lstStyle/>
          <a:p>
            <a:fld id="{300776BF-E415-7644-9F52-F2493FD7F772}" type="slidenum">
              <a:rPr lang="en-US" smtClean="0"/>
              <a:t>37</a:t>
            </a:fld>
            <a:endParaRPr lang="en-US"/>
          </a:p>
        </p:txBody>
      </p:sp>
    </p:spTree>
    <p:extLst>
      <p:ext uri="{BB962C8B-B14F-4D97-AF65-F5344CB8AC3E}">
        <p14:creationId xmlns:p14="http://schemas.microsoft.com/office/powerpoint/2010/main" val="384805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0" name="Shape 9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950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6" name="Shape 9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68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2" name="Shape 10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08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5" name="Shape 11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32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7" name="Shape 12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305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3" name="Shape 13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845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this paragraph as it duplicates and conflicts with Article V, Section 4 “The Search Committee for a Consulting, Interim or Settled Minister” </a:t>
            </a:r>
          </a:p>
        </p:txBody>
      </p:sp>
      <p:sp>
        <p:nvSpPr>
          <p:cNvPr id="4" name="Slide Number Placeholder 3"/>
          <p:cNvSpPr>
            <a:spLocks noGrp="1"/>
          </p:cNvSpPr>
          <p:nvPr>
            <p:ph type="sldNum" sz="quarter" idx="10"/>
          </p:nvPr>
        </p:nvSpPr>
        <p:spPr/>
        <p:txBody>
          <a:bodyPr/>
          <a:lstStyle/>
          <a:p>
            <a:fld id="{300776BF-E415-7644-9F52-F2493FD7F772}" type="slidenum">
              <a:rPr lang="en-US" smtClean="0"/>
              <a:t>29</a:t>
            </a:fld>
            <a:endParaRPr lang="en-US"/>
          </a:p>
        </p:txBody>
      </p:sp>
    </p:spTree>
    <p:extLst>
      <p:ext uri="{BB962C8B-B14F-4D97-AF65-F5344CB8AC3E}">
        <p14:creationId xmlns:p14="http://schemas.microsoft.com/office/powerpoint/2010/main" val="47680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a:t>
            </a:r>
            <a:r>
              <a:rPr lang="en-US" baseline="0" dirty="0"/>
              <a:t> for the absentee voting sections</a:t>
            </a:r>
            <a:endParaRPr lang="en-US" dirty="0"/>
          </a:p>
        </p:txBody>
      </p:sp>
      <p:sp>
        <p:nvSpPr>
          <p:cNvPr id="4" name="Slide Number Placeholder 3"/>
          <p:cNvSpPr>
            <a:spLocks noGrp="1"/>
          </p:cNvSpPr>
          <p:nvPr>
            <p:ph type="sldNum" sz="quarter" idx="10"/>
          </p:nvPr>
        </p:nvSpPr>
        <p:spPr/>
        <p:txBody>
          <a:bodyPr/>
          <a:lstStyle/>
          <a:p>
            <a:fld id="{300776BF-E415-7644-9F52-F2493FD7F772}" type="slidenum">
              <a:rPr lang="en-US" smtClean="0"/>
              <a:t>32</a:t>
            </a:fld>
            <a:endParaRPr lang="en-US"/>
          </a:p>
        </p:txBody>
      </p:sp>
    </p:spTree>
    <p:extLst>
      <p:ext uri="{BB962C8B-B14F-4D97-AF65-F5344CB8AC3E}">
        <p14:creationId xmlns:p14="http://schemas.microsoft.com/office/powerpoint/2010/main" val="37073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1135C2-3245-4AE0-B2FD-FEE93B15B644}"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318270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135C2-3245-4AE0-B2FD-FEE93B15B644}"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8981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135C2-3245-4AE0-B2FD-FEE93B15B644}"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64631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135C2-3245-4AE0-B2FD-FEE93B15B644}"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1360722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1135C2-3245-4AE0-B2FD-FEE93B15B644}"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378116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135C2-3245-4AE0-B2FD-FEE93B15B644}"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158053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1135C2-3245-4AE0-B2FD-FEE93B15B644}" type="datetimeFigureOut">
              <a:rPr lang="en-US" smtClean="0"/>
              <a:t>12/12/2018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141025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1135C2-3245-4AE0-B2FD-FEE93B15B644}" type="datetimeFigureOut">
              <a:rPr lang="en-US" smtClean="0"/>
              <a:t>12/12/2018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401054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1135C2-3245-4AE0-B2FD-FEE93B15B644}" type="datetimeFigureOut">
              <a:rPr lang="en-US" smtClean="0"/>
              <a:t>12/12/2018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302456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1135C2-3245-4AE0-B2FD-FEE93B15B644}"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392157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1135C2-3245-4AE0-B2FD-FEE93B15B644}"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5B28D-DB4E-4875-B058-9047AF78A0DD}" type="slidenum">
              <a:rPr lang="en-US" smtClean="0"/>
              <a:t>‹#›</a:t>
            </a:fld>
            <a:endParaRPr lang="en-US"/>
          </a:p>
        </p:txBody>
      </p:sp>
    </p:spTree>
    <p:extLst>
      <p:ext uri="{BB962C8B-B14F-4D97-AF65-F5344CB8AC3E}">
        <p14:creationId xmlns:p14="http://schemas.microsoft.com/office/powerpoint/2010/main" val="3746789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1135C2-3245-4AE0-B2FD-FEE93B15B644}" type="datetimeFigureOut">
              <a:rPr lang="en-US" smtClean="0"/>
              <a:t>12/12/2018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5B28D-DB4E-4875-B058-9047AF78A0DD}" type="slidenum">
              <a:rPr lang="en-US" smtClean="0"/>
              <a:t>‹#›</a:t>
            </a:fld>
            <a:endParaRPr lang="en-US"/>
          </a:p>
        </p:txBody>
      </p:sp>
    </p:spTree>
    <p:extLst>
      <p:ext uri="{BB962C8B-B14F-4D97-AF65-F5344CB8AC3E}">
        <p14:creationId xmlns:p14="http://schemas.microsoft.com/office/powerpoint/2010/main" val="2613616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nul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nul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0" y="1785259"/>
            <a:ext cx="12192000" cy="3323772"/>
          </a:xfrm>
        </p:spPr>
        <p:txBody>
          <a:bodyPr anchor="ctr">
            <a:normAutofit/>
          </a:bodyPr>
          <a:lstStyle/>
          <a:p>
            <a:br>
              <a:rPr lang="en-US" sz="4700" dirty="0">
                <a:latin typeface="Cronos Pro Light" panose="020C0602030403020304" pitchFamily="34" charset="0"/>
              </a:rPr>
            </a:br>
            <a:br>
              <a:rPr lang="en-US" sz="4700" dirty="0">
                <a:latin typeface="Cronos Pro Light" panose="020C0602030403020304" pitchFamily="34" charset="0"/>
              </a:rPr>
            </a:br>
            <a:endParaRPr lang="en-US" sz="4700" dirty="0">
              <a:solidFill>
                <a:schemeClr val="bg1"/>
              </a:solidFill>
              <a:latin typeface="Cronos Pro Light" panose="020C0602030403020304" pitchFamily="34" charset="0"/>
            </a:endParaRPr>
          </a:p>
        </p:txBody>
      </p:sp>
      <p:sp>
        <p:nvSpPr>
          <p:cNvPr id="3" name="Rectangle 2">
            <a:extLst>
              <a:ext uri="{FF2B5EF4-FFF2-40B4-BE49-F238E27FC236}">
                <a16:creationId xmlns:a16="http://schemas.microsoft.com/office/drawing/2014/main" id="{32FC16EF-4FCE-FD47-BF8F-E439CFC23115}"/>
              </a:ext>
            </a:extLst>
          </p:cNvPr>
          <p:cNvSpPr/>
          <p:nvPr/>
        </p:nvSpPr>
        <p:spPr>
          <a:xfrm>
            <a:off x="1313456" y="240330"/>
            <a:ext cx="11575227" cy="6555641"/>
          </a:xfrm>
          <a:prstGeom prst="rect">
            <a:avLst/>
          </a:prstGeom>
        </p:spPr>
        <p:txBody>
          <a:bodyPr wrap="square">
            <a:spAutoFit/>
          </a:bodyPr>
          <a:lstStyle/>
          <a:p>
            <a:r>
              <a:rPr lang="en-US" sz="2800" dirty="0">
                <a:solidFill>
                  <a:schemeClr val="bg1"/>
                </a:solidFill>
                <a:latin typeface="Cronos Pro Semibold" panose="020C0602030403020304" pitchFamily="34" charset="0"/>
              </a:rPr>
              <a:t>Please Sign In. Thank you! </a:t>
            </a:r>
          </a:p>
          <a:p>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The following were distributed with the Tuesday Talk and Friday Announcements emails: </a:t>
            </a:r>
            <a:endParaRPr lang="en-US" sz="1000" dirty="0">
              <a:solidFill>
                <a:schemeClr val="bg1"/>
              </a:solidFill>
              <a:latin typeface="Cronos Pro Semibold" panose="020C0602030403020304" pitchFamily="34" charset="0"/>
            </a:endParaRPr>
          </a:p>
          <a:p>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  ● Proposed Constitutional Amendments</a:t>
            </a: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  ● Proposed Budget</a:t>
            </a: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  ● 2018 Annual Report</a:t>
            </a: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  ● Bios of Candidates</a:t>
            </a: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  ● Minutes from Jan 28th and April 8th Congregational Meetings</a:t>
            </a: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  ● Organizational Chart</a:t>
            </a: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  ● List of Potential Share The Plate Partners </a:t>
            </a:r>
            <a:br>
              <a:rPr lang="en-US" sz="2800" dirty="0">
                <a:solidFill>
                  <a:schemeClr val="bg1"/>
                </a:solidFill>
                <a:latin typeface="Cronos Pro Semibold" panose="020C0602030403020304" pitchFamily="34" charset="0"/>
              </a:rPr>
            </a:b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A limited number of copies are available at the sign in table. </a:t>
            </a:r>
            <a:br>
              <a:rPr lang="en-US" sz="2800" dirty="0">
                <a:solidFill>
                  <a:schemeClr val="bg1"/>
                </a:solidFill>
                <a:latin typeface="Cronos Pro Semibold" panose="020C0602030403020304" pitchFamily="34" charset="0"/>
              </a:rPr>
            </a:br>
            <a:r>
              <a:rPr lang="en-US" sz="2800" dirty="0">
                <a:solidFill>
                  <a:schemeClr val="bg1"/>
                </a:solidFill>
                <a:latin typeface="Cronos Pro Semibold" panose="020C0602030403020304" pitchFamily="34" charset="0"/>
              </a:rPr>
              <a:t>Please reference electronic copies, when possible.</a:t>
            </a:r>
            <a:endParaRPr lang="en-US" sz="2800" dirty="0">
              <a:solidFill>
                <a:schemeClr val="bg1"/>
              </a:solidFill>
            </a:endParaRPr>
          </a:p>
        </p:txBody>
      </p:sp>
    </p:spTree>
    <p:extLst>
      <p:ext uri="{BB962C8B-B14F-4D97-AF65-F5344CB8AC3E}">
        <p14:creationId xmlns:p14="http://schemas.microsoft.com/office/powerpoint/2010/main" val="145220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838200" y="365125"/>
            <a:ext cx="10515600" cy="82484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A word about Transfers</a:t>
            </a:r>
            <a:endParaRPr/>
          </a:p>
        </p:txBody>
      </p:sp>
      <p:sp>
        <p:nvSpPr>
          <p:cNvPr id="105" name="Shape 105"/>
          <p:cNvSpPr txBox="1">
            <a:spLocks noGrp="1"/>
          </p:cNvSpPr>
          <p:nvPr>
            <p:ph type="body" idx="1"/>
          </p:nvPr>
        </p:nvSpPr>
        <p:spPr>
          <a:xfrm>
            <a:off x="838200" y="1825625"/>
            <a:ext cx="5181600" cy="435133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Endowment Fund transfers:</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Fund principal unaffected</a:t>
            </a:r>
            <a:endParaRPr/>
          </a:p>
          <a:p>
            <a:pPr marL="457200" marR="0" lvl="1" indent="0" algn="l" rtl="0">
              <a:lnSpc>
                <a:spcPct val="90000"/>
              </a:lnSpc>
              <a:spcBef>
                <a:spcPts val="5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 </a:t>
            </a:r>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should enhance the mission of First UU</a:t>
            </a:r>
            <a:endParaRPr/>
          </a:p>
          <a:p>
            <a:pPr marL="685800" marR="0" lvl="1" indent="-508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Board approved</a:t>
            </a:r>
            <a:endParaRPr/>
          </a:p>
          <a:p>
            <a:pPr marL="228600" marR="0" lvl="0" indent="-152400" algn="l" rtl="0">
              <a:lnSpc>
                <a:spcPct val="90000"/>
              </a:lnSpc>
              <a:spcBef>
                <a:spcPts val="100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06" name="Shape 106"/>
          <p:cNvSpPr txBox="1">
            <a:spLocks noGrp="1"/>
          </p:cNvSpPr>
          <p:nvPr>
            <p:ph type="body" idx="2"/>
          </p:nvPr>
        </p:nvSpPr>
        <p:spPr>
          <a:xfrm>
            <a:off x="6172200" y="1825625"/>
            <a:ext cx="5181600" cy="435133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Restricted Fund transfers:</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for the designated purpose</a:t>
            </a:r>
            <a:endParaRPr/>
          </a:p>
          <a:p>
            <a:pPr marL="685800" marR="0" lvl="1" indent="-508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purpose is no longer valid</a:t>
            </a:r>
            <a:endParaRPr/>
          </a:p>
          <a:p>
            <a:pPr marL="685800" marR="0" lvl="1" indent="-508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donor approved   </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0624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838200" y="365126"/>
            <a:ext cx="10515600" cy="73716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Revenue Budget Breakdown    </a:t>
            </a:r>
            <a:endParaRPr/>
          </a:p>
        </p:txBody>
      </p:sp>
      <p:pic>
        <p:nvPicPr>
          <p:cNvPr id="118" name="Shape 118"/>
          <p:cNvPicPr preferRelativeResize="0">
            <a:picLocks noGrp="1"/>
          </p:cNvPicPr>
          <p:nvPr>
            <p:ph type="body" idx="1"/>
          </p:nvPr>
        </p:nvPicPr>
        <p:blipFill rotWithShape="1">
          <a:blip r:embed="rId3">
            <a:alphaModFix/>
          </a:blip>
          <a:srcRect/>
          <a:stretch/>
        </p:blipFill>
        <p:spPr>
          <a:xfrm>
            <a:off x="838200" y="1333925"/>
            <a:ext cx="9320408" cy="5229714"/>
          </a:xfrm>
          <a:prstGeom prst="rect">
            <a:avLst/>
          </a:prstGeom>
          <a:noFill/>
          <a:ln>
            <a:noFill/>
          </a:ln>
        </p:spPr>
      </p:pic>
    </p:spTree>
    <p:extLst>
      <p:ext uri="{BB962C8B-B14F-4D97-AF65-F5344CB8AC3E}">
        <p14:creationId xmlns:p14="http://schemas.microsoft.com/office/powerpoint/2010/main" val="198501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838200" y="365126"/>
            <a:ext cx="10515600" cy="91253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Expense Budget Breakdown</a:t>
            </a:r>
            <a:endParaRPr/>
          </a:p>
        </p:txBody>
      </p:sp>
      <p:pic>
        <p:nvPicPr>
          <p:cNvPr id="130" name="Shape 130"/>
          <p:cNvPicPr preferRelativeResize="0">
            <a:picLocks noGrp="1"/>
          </p:cNvPicPr>
          <p:nvPr>
            <p:ph type="body" idx="1"/>
          </p:nvPr>
        </p:nvPicPr>
        <p:blipFill rotWithShape="1">
          <a:blip r:embed="rId3">
            <a:alphaModFix/>
          </a:blip>
          <a:srcRect/>
          <a:stretch/>
        </p:blipFill>
        <p:spPr>
          <a:xfrm>
            <a:off x="838200" y="1728591"/>
            <a:ext cx="9738033" cy="476152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990938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838200" y="365126"/>
            <a:ext cx="10515600" cy="78726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Mid-year Goals - Update</a:t>
            </a:r>
            <a:endParaRPr/>
          </a:p>
        </p:txBody>
      </p:sp>
      <p:sp>
        <p:nvSpPr>
          <p:cNvPr id="136" name="Shape 136"/>
          <p:cNvSpPr txBox="1">
            <a:spLocks noGrp="1"/>
          </p:cNvSpPr>
          <p:nvPr>
            <p:ph type="body" idx="1"/>
          </p:nvPr>
        </p:nvSpPr>
        <p:spPr>
          <a:xfrm>
            <a:off x="838200" y="1515649"/>
            <a:ext cx="10515600" cy="504798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Deficit</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Facility Funding</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Fair Salaries</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Denominational Support</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Ministerial Intern</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732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Approval of Budget by Voice Vote</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Judy Vazquez, Moderator</a:t>
            </a:r>
          </a:p>
        </p:txBody>
      </p:sp>
    </p:spTree>
    <p:extLst>
      <p:ext uri="{BB962C8B-B14F-4D97-AF65-F5344CB8AC3E}">
        <p14:creationId xmlns:p14="http://schemas.microsoft.com/office/powerpoint/2010/main" val="409045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Green and Growing Capital Campaign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Bob Mills and Kitty Jones</a:t>
            </a:r>
          </a:p>
        </p:txBody>
      </p:sp>
    </p:spTree>
    <p:extLst>
      <p:ext uri="{BB962C8B-B14F-4D97-AF65-F5344CB8AC3E}">
        <p14:creationId xmlns:p14="http://schemas.microsoft.com/office/powerpoint/2010/main" val="188022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419" y="113167"/>
            <a:ext cx="8110539" cy="6645400"/>
          </a:xfrm>
          <a:prstGeom prst="rect">
            <a:avLst/>
          </a:prstGeom>
        </p:spPr>
      </p:pic>
    </p:spTree>
    <p:extLst>
      <p:ext uri="{BB962C8B-B14F-4D97-AF65-F5344CB8AC3E}">
        <p14:creationId xmlns:p14="http://schemas.microsoft.com/office/powerpoint/2010/main" val="2242811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3416320"/>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Review and Discussion of </a:t>
            </a:r>
          </a:p>
          <a:p>
            <a:pPr algn="ctr"/>
            <a:r>
              <a:rPr lang="en-US" sz="5400" dirty="0">
                <a:solidFill>
                  <a:schemeClr val="bg1"/>
                </a:solidFill>
                <a:latin typeface="Cronos Pro Semibold" panose="020C0602030403020304" pitchFamily="34" charset="0"/>
              </a:rPr>
              <a:t>Constitutional Changes</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Seth Kraut, Board Vice-Chair</a:t>
            </a:r>
          </a:p>
        </p:txBody>
      </p:sp>
    </p:spTree>
    <p:extLst>
      <p:ext uri="{BB962C8B-B14F-4D97-AF65-F5344CB8AC3E}">
        <p14:creationId xmlns:p14="http://schemas.microsoft.com/office/powerpoint/2010/main" val="3612679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86714" cy="1325563"/>
          </a:xfrm>
        </p:spPr>
        <p:txBody>
          <a:bodyPr/>
          <a:lstStyle/>
          <a:p>
            <a:r>
              <a:rPr lang="en-US" dirty="0">
                <a:solidFill>
                  <a:schemeClr val="bg1"/>
                </a:solidFill>
                <a:latin typeface="Cronos Pro Semibold" panose="020C0602030403020304" pitchFamily="34" charset="0"/>
              </a:rPr>
              <a:t>Constitutional Changes</a:t>
            </a:r>
          </a:p>
        </p:txBody>
      </p:sp>
      <p:sp>
        <p:nvSpPr>
          <p:cNvPr id="3" name="Content Placeholder 2"/>
          <p:cNvSpPr>
            <a:spLocks noGrp="1"/>
          </p:cNvSpPr>
          <p:nvPr>
            <p:ph idx="1"/>
          </p:nvPr>
        </p:nvSpPr>
        <p:spPr/>
        <p:txBody>
          <a:bodyPr/>
          <a:lstStyle/>
          <a:p>
            <a:pPr fontAlgn="base"/>
            <a:r>
              <a:rPr lang="en-US" dirty="0">
                <a:solidFill>
                  <a:schemeClr val="bg1"/>
                </a:solidFill>
                <a:latin typeface="Cronos Pro Semibold" panose="020C0602030403020304" pitchFamily="34" charset="0"/>
              </a:rPr>
              <a:t>Clean up</a:t>
            </a:r>
          </a:p>
          <a:p>
            <a:pPr lvl="1" fontAlgn="base"/>
            <a:r>
              <a:rPr lang="en-US" dirty="0">
                <a:solidFill>
                  <a:schemeClr val="bg1"/>
                </a:solidFill>
                <a:latin typeface="Cronos Pro Semibold" panose="020C0602030403020304" pitchFamily="34" charset="0"/>
              </a:rPr>
              <a:t>Region name</a:t>
            </a:r>
          </a:p>
          <a:p>
            <a:pPr lvl="1" fontAlgn="base"/>
            <a:r>
              <a:rPr lang="en-US" dirty="0">
                <a:solidFill>
                  <a:schemeClr val="bg1"/>
                </a:solidFill>
                <a:latin typeface="Cronos Pro Semibold" panose="020C0602030403020304" pitchFamily="34" charset="0"/>
              </a:rPr>
              <a:t>DRE/MRE</a:t>
            </a:r>
          </a:p>
          <a:p>
            <a:pPr lvl="1" fontAlgn="base"/>
            <a:r>
              <a:rPr lang="en-US" dirty="0">
                <a:solidFill>
                  <a:schemeClr val="bg1"/>
                </a:solidFill>
                <a:latin typeface="Cronos Pro Semibold" panose="020C0602030403020304" pitchFamily="34" charset="0"/>
              </a:rPr>
              <a:t>Religious Exploration</a:t>
            </a:r>
          </a:p>
          <a:p>
            <a:pPr lvl="1" fontAlgn="base"/>
            <a:r>
              <a:rPr lang="en-US" dirty="0">
                <a:solidFill>
                  <a:schemeClr val="bg1"/>
                </a:solidFill>
                <a:latin typeface="Cronos Pro Semibold" panose="020C0602030403020304" pitchFamily="34" charset="0"/>
              </a:rPr>
              <a:t>Partnership Governance</a:t>
            </a:r>
          </a:p>
          <a:p>
            <a:pPr lvl="2" fontAlgn="base"/>
            <a:r>
              <a:rPr lang="en-US" dirty="0">
                <a:solidFill>
                  <a:schemeClr val="bg1"/>
                </a:solidFill>
                <a:latin typeface="Cronos Pro Semibold" panose="020C0602030403020304" pitchFamily="34" charset="0"/>
              </a:rPr>
              <a:t>Teams</a:t>
            </a:r>
          </a:p>
          <a:p>
            <a:pPr lvl="1" fontAlgn="base"/>
            <a:r>
              <a:rPr lang="en-US" dirty="0">
                <a:solidFill>
                  <a:schemeClr val="bg1"/>
                </a:solidFill>
                <a:latin typeface="Cronos Pro Semibold" panose="020C0602030403020304" pitchFamily="34" charset="0"/>
              </a:rPr>
              <a:t>Other</a:t>
            </a:r>
          </a:p>
          <a:p>
            <a:pPr fontAlgn="base"/>
            <a:r>
              <a:rPr lang="en-US" dirty="0">
                <a:solidFill>
                  <a:schemeClr val="bg1"/>
                </a:solidFill>
                <a:latin typeface="Cronos Pro Semibold" panose="020C0602030403020304" pitchFamily="34" charset="0"/>
              </a:rPr>
              <a:t>Absentee Voting</a:t>
            </a:r>
          </a:p>
          <a:p>
            <a:pPr fontAlgn="base"/>
            <a:r>
              <a:rPr lang="en-US" dirty="0">
                <a:solidFill>
                  <a:schemeClr val="bg1"/>
                </a:solidFill>
                <a:latin typeface="Cronos Pro Semibold" panose="020C0602030403020304" pitchFamily="34" charset="0"/>
              </a:rPr>
              <a:t>Board Governance Policy </a:t>
            </a:r>
          </a:p>
        </p:txBody>
      </p:sp>
    </p:spTree>
    <p:extLst>
      <p:ext uri="{BB962C8B-B14F-4D97-AF65-F5344CB8AC3E}">
        <p14:creationId xmlns:p14="http://schemas.microsoft.com/office/powerpoint/2010/main" val="338046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Region Name</a:t>
            </a:r>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US" sz="3400" b="1" dirty="0">
                <a:solidFill>
                  <a:schemeClr val="bg1"/>
                </a:solidFill>
                <a:latin typeface="Cronos Pro Semibold" panose="020C0602030403020304" pitchFamily="34" charset="0"/>
              </a:rPr>
              <a:t>ARTICLE I - ESTABLISHMENT OF THE CHURCH </a:t>
            </a:r>
          </a:p>
          <a:p>
            <a:pPr marL="0" lvl="0" indent="0">
              <a:lnSpc>
                <a:spcPct val="100000"/>
              </a:lnSpc>
              <a:spcBef>
                <a:spcPts val="0"/>
              </a:spcBef>
              <a:buNone/>
            </a:pPr>
            <a:r>
              <a:rPr lang="mr-IN" sz="3400" dirty="0">
                <a:solidFill>
                  <a:schemeClr val="bg1"/>
                </a:solidFill>
                <a:latin typeface="Cronos Pro Semibold" panose="020C0602030403020304" pitchFamily="34" charset="0"/>
              </a:rPr>
              <a:t>…</a:t>
            </a:r>
            <a:endParaRPr lang="en-US" sz="3400" dirty="0">
              <a:solidFill>
                <a:schemeClr val="bg1"/>
              </a:solidFill>
              <a:latin typeface="Cronos Pro Semibold" panose="020C0602030403020304" pitchFamily="34" charset="0"/>
            </a:endParaRPr>
          </a:p>
          <a:p>
            <a:pPr marL="0" lvl="0" indent="0">
              <a:lnSpc>
                <a:spcPct val="100000"/>
              </a:lnSpc>
              <a:spcBef>
                <a:spcPts val="0"/>
              </a:spcBef>
              <a:buNone/>
            </a:pPr>
            <a:endParaRPr lang="en-US" sz="3400" dirty="0">
              <a:solidFill>
                <a:schemeClr val="bg1"/>
              </a:solidFill>
              <a:latin typeface="Cronos Pro Semibold" panose="020C0602030403020304" pitchFamily="34" charset="0"/>
            </a:endParaRPr>
          </a:p>
          <a:p>
            <a:pPr marL="0" lvl="0" indent="0">
              <a:lnSpc>
                <a:spcPct val="100000"/>
              </a:lnSpc>
              <a:spcBef>
                <a:spcPts val="0"/>
              </a:spcBef>
              <a:buNone/>
            </a:pPr>
            <a:r>
              <a:rPr lang="en-US" sz="3400" dirty="0">
                <a:solidFill>
                  <a:schemeClr val="bg1"/>
                </a:solidFill>
                <a:latin typeface="Cronos Pro Semibold" panose="020C0602030403020304" pitchFamily="34" charset="0"/>
              </a:rPr>
              <a:t>5. This church shall encourage and support the Unitarian Universalist Association and the</a:t>
            </a:r>
            <a:r>
              <a:rPr lang="en-US" sz="3400" dirty="0">
                <a:latin typeface="Cronos Pro Semibold" panose="020C0602030403020304" pitchFamily="34" charset="0"/>
              </a:rPr>
              <a:t> </a:t>
            </a:r>
            <a:r>
              <a:rPr lang="en-US" sz="3400" dirty="0">
                <a:solidFill>
                  <a:schemeClr val="accent3">
                    <a:lumMod val="60000"/>
                    <a:lumOff val="40000"/>
                  </a:schemeClr>
                </a:solidFill>
                <a:latin typeface="Cronos Pro Semibold" panose="020C0602030403020304" pitchFamily="34" charset="0"/>
              </a:rPr>
              <a:t>Central East Region </a:t>
            </a:r>
            <a:r>
              <a:rPr lang="en-US" sz="3400" strike="sngStrike" dirty="0">
                <a:solidFill>
                  <a:schemeClr val="accent3">
                    <a:lumMod val="60000"/>
                    <a:lumOff val="40000"/>
                  </a:schemeClr>
                </a:solidFill>
                <a:latin typeface="Cronos Pro Semibold" panose="020C0602030403020304" pitchFamily="34" charset="0"/>
              </a:rPr>
              <a:t>Ohio-Meadville District</a:t>
            </a:r>
            <a:r>
              <a:rPr lang="en-US" sz="3400" dirty="0">
                <a:solidFill>
                  <a:srgbClr val="0070C0"/>
                </a:solidFill>
                <a:latin typeface="Cronos Pro Semibold" panose="020C0602030403020304" pitchFamily="34" charset="0"/>
              </a:rPr>
              <a:t> </a:t>
            </a:r>
            <a:r>
              <a:rPr lang="en-US" sz="3400" dirty="0">
                <a:solidFill>
                  <a:schemeClr val="bg1"/>
                </a:solidFill>
                <a:latin typeface="Cronos Pro Semibold" panose="020C0602030403020304" pitchFamily="34" charset="0"/>
              </a:rPr>
              <a:t>of the Unitarian Universalist Association.</a:t>
            </a:r>
          </a:p>
        </p:txBody>
      </p:sp>
    </p:spTree>
    <p:extLst>
      <p:ext uri="{BB962C8B-B14F-4D97-AF65-F5344CB8AC3E}">
        <p14:creationId xmlns:p14="http://schemas.microsoft.com/office/powerpoint/2010/main" val="762103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0" y="1785259"/>
            <a:ext cx="12192000" cy="3323772"/>
          </a:xfrm>
        </p:spPr>
        <p:txBody>
          <a:bodyPr anchor="ctr">
            <a:normAutofit fontScale="90000"/>
          </a:bodyPr>
          <a:lstStyle/>
          <a:p>
            <a:br>
              <a:rPr lang="en-US" sz="4700" dirty="0">
                <a:latin typeface="Cronos Pro Light" panose="020C0602030403020304" pitchFamily="34" charset="0"/>
              </a:rPr>
            </a:br>
            <a:br>
              <a:rPr lang="en-US" sz="4700" dirty="0">
                <a:latin typeface="Cronos Pro Light" panose="020C0602030403020304" pitchFamily="34" charset="0"/>
              </a:rPr>
            </a:br>
            <a:br>
              <a:rPr lang="en-US" sz="4700" dirty="0">
                <a:latin typeface="Cronos Pro Light" panose="020C0602030403020304" pitchFamily="34" charset="0"/>
              </a:rPr>
            </a:br>
            <a:br>
              <a:rPr lang="en-US" sz="4700" dirty="0">
                <a:latin typeface="Cronos Pro Light" panose="020C0602030403020304" pitchFamily="34" charset="0"/>
              </a:rPr>
            </a:br>
            <a:r>
              <a:rPr lang="en-US" sz="6100" dirty="0">
                <a:solidFill>
                  <a:schemeClr val="bg1"/>
                </a:solidFill>
                <a:latin typeface="Cronos Pro Light" panose="020C0602030403020304" pitchFamily="34" charset="0"/>
              </a:rPr>
              <a:t>First Unitarian Universalist Church</a:t>
            </a:r>
            <a:r>
              <a:rPr lang="en-US" sz="5400" dirty="0">
                <a:solidFill>
                  <a:schemeClr val="bg1"/>
                </a:solidFill>
                <a:latin typeface="Cronos Pro Light" panose="020C0602030403020304" pitchFamily="34" charset="0"/>
              </a:rPr>
              <a:t>  </a:t>
            </a:r>
            <a:br>
              <a:rPr lang="en-US" sz="5400" dirty="0">
                <a:solidFill>
                  <a:schemeClr val="bg1"/>
                </a:solidFill>
                <a:latin typeface="Cronos Pro Light" panose="020C0602030403020304" pitchFamily="34" charset="0"/>
              </a:rPr>
            </a:br>
            <a:br>
              <a:rPr lang="en-US" sz="4700" dirty="0">
                <a:solidFill>
                  <a:schemeClr val="bg1"/>
                </a:solidFill>
                <a:latin typeface="Cronos Pro Light" panose="020C0602030403020304" pitchFamily="34" charset="0"/>
              </a:rPr>
            </a:br>
            <a:r>
              <a:rPr lang="en-US" sz="4700" dirty="0">
                <a:solidFill>
                  <a:schemeClr val="bg1"/>
                </a:solidFill>
                <a:latin typeface="Cronos Pro Light" panose="020C0602030403020304" pitchFamily="34" charset="0"/>
              </a:rPr>
              <a:t>Annual Meeting</a:t>
            </a:r>
            <a:br>
              <a:rPr lang="en-US" sz="4700" dirty="0">
                <a:solidFill>
                  <a:schemeClr val="bg1"/>
                </a:solidFill>
                <a:latin typeface="Cronos Pro Light" panose="020C0602030403020304" pitchFamily="34" charset="0"/>
              </a:rPr>
            </a:br>
            <a:r>
              <a:rPr lang="en-US" sz="4700" dirty="0">
                <a:solidFill>
                  <a:schemeClr val="bg1"/>
                </a:solidFill>
                <a:latin typeface="Cronos Pro Light" panose="020C0602030403020304" pitchFamily="34" charset="0"/>
              </a:rPr>
              <a:t>June 3, 2018 </a:t>
            </a:r>
            <a:br>
              <a:rPr lang="en-US" sz="4700" dirty="0">
                <a:solidFill>
                  <a:schemeClr val="bg1"/>
                </a:solidFill>
                <a:latin typeface="Cronos Pro Light" panose="020C0602030403020304" pitchFamily="34" charset="0"/>
              </a:rPr>
            </a:br>
            <a:endParaRPr lang="en-US" sz="4700" dirty="0">
              <a:solidFill>
                <a:schemeClr val="bg1"/>
              </a:solidFill>
              <a:latin typeface="Cronos Pro Light" panose="020C0602030403020304" pitchFamily="34" charset="0"/>
            </a:endParaRPr>
          </a:p>
        </p:txBody>
      </p:sp>
    </p:spTree>
    <p:extLst>
      <p:ext uri="{BB962C8B-B14F-4D97-AF65-F5344CB8AC3E}">
        <p14:creationId xmlns:p14="http://schemas.microsoft.com/office/powerpoint/2010/main" val="538413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Religious Exploration</a:t>
            </a:r>
          </a:p>
        </p:txBody>
      </p:sp>
      <p:sp>
        <p:nvSpPr>
          <p:cNvPr id="3" name="Content Placeholder 2"/>
          <p:cNvSpPr>
            <a:spLocks noGrp="1"/>
          </p:cNvSpPr>
          <p:nvPr>
            <p:ph idx="1"/>
          </p:nvPr>
        </p:nvSpPr>
        <p:spPr/>
        <p:txBody>
          <a:bodyPr>
            <a:normAutofit fontScale="92500" lnSpcReduction="20000"/>
          </a:bodyPr>
          <a:lstStyle/>
          <a:p>
            <a:pPr marL="0" indent="0">
              <a:lnSpc>
                <a:spcPct val="100000"/>
              </a:lnSpc>
              <a:spcBef>
                <a:spcPts val="0"/>
              </a:spcBef>
              <a:buNone/>
            </a:pPr>
            <a:r>
              <a:rPr lang="en-US" b="1" dirty="0">
                <a:solidFill>
                  <a:schemeClr val="bg1"/>
                </a:solidFill>
                <a:latin typeface="Cronos Pro Semibold" panose="020C0602030403020304" pitchFamily="34" charset="0"/>
              </a:rPr>
              <a:t>ARTICLE III - MEMBERSHIP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ronos Pro Semibold" panose="020C0602030403020304" pitchFamily="34" charset="0"/>
            </a:endParaRPr>
          </a:p>
          <a:p>
            <a:pPr marL="0" lvl="0" indent="0">
              <a:lnSpc>
                <a:spcPct val="100000"/>
              </a:lnSpc>
              <a:spcBef>
                <a:spcPts val="0"/>
              </a:spcBef>
              <a:buNone/>
            </a:pPr>
            <a:r>
              <a:rPr lang="en-US" dirty="0">
                <a:solidFill>
                  <a:schemeClr val="bg1"/>
                </a:solidFill>
                <a:latin typeface="Cronos Pro Semibold" panose="020C0602030403020304" pitchFamily="34" charset="0"/>
              </a:rPr>
              <a:t>2. Any person sixteen (16) years of age, or older, who is prepared to make a commitment of time, energy and financial support to the church, may sign the membership book in the presence of a Minister of this church, the Director</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(or Minister) </a:t>
            </a:r>
            <a:r>
              <a:rPr lang="en-US" dirty="0">
                <a:solidFill>
                  <a:schemeClr val="bg1"/>
                </a:solidFill>
                <a:latin typeface="Cronos Pro Semibold" panose="020C0602030403020304" pitchFamily="34" charset="0"/>
              </a:rPr>
              <a:t>of Religious</a:t>
            </a:r>
            <a:r>
              <a:rPr lang="en-US" dirty="0">
                <a:solidFill>
                  <a:schemeClr val="accent3">
                    <a:lumMod val="60000"/>
                    <a:lumOff val="40000"/>
                  </a:schemeClr>
                </a:solidFill>
                <a:latin typeface="Cronos Pro Semibold" panose="020C0602030403020304" pitchFamily="34" charset="0"/>
              </a:rPr>
              <a:t> </a:t>
            </a:r>
            <a:r>
              <a:rPr lang="en-US" strike="sngStrike" dirty="0">
                <a:solidFill>
                  <a:schemeClr val="accent3">
                    <a:lumMod val="60000"/>
                    <a:lumOff val="40000"/>
                  </a:schemeClr>
                </a:solidFill>
                <a:latin typeface="Cronos Pro Semibold" panose="020C0602030403020304" pitchFamily="34" charset="0"/>
              </a:rPr>
              <a:t>Education</a:t>
            </a:r>
            <a:r>
              <a:rPr lang="en-US" dirty="0">
                <a:solidFill>
                  <a:schemeClr val="accent3">
                    <a:lumMod val="60000"/>
                    <a:lumOff val="40000"/>
                  </a:schemeClr>
                </a:solidFill>
                <a:latin typeface="Cronos Pro Semibold" panose="020C0602030403020304" pitchFamily="34" charset="0"/>
              </a:rPr>
              <a:t> Exploration</a:t>
            </a:r>
            <a:r>
              <a:rPr lang="en-US" dirty="0">
                <a:solidFill>
                  <a:schemeClr val="bg1"/>
                </a:solidFill>
                <a:latin typeface="Cronos Pro Semibold" panose="020C0602030403020304" pitchFamily="34" charset="0"/>
              </a:rPr>
              <a:t>, a member of the Board of Trustees, or the chair of the Membership Committee. Persons from the age of fourteen (14) to sixteen (16) years, who have successfully completed a coming of age or other transition or preparatory program/curriculum approved by the Religious</a:t>
            </a:r>
            <a:r>
              <a:rPr lang="en-US" dirty="0">
                <a:latin typeface="Cronos Pro Semibold" panose="020C0602030403020304" pitchFamily="34" charset="0"/>
              </a:rPr>
              <a:t> </a:t>
            </a:r>
            <a:r>
              <a:rPr lang="en-US" strike="sngStrike" dirty="0">
                <a:solidFill>
                  <a:schemeClr val="accent3">
                    <a:lumMod val="60000"/>
                    <a:lumOff val="40000"/>
                  </a:schemeClr>
                </a:solidFill>
                <a:latin typeface="Cronos Pro Semibold" panose="020C0602030403020304" pitchFamily="34" charset="0"/>
              </a:rPr>
              <a:t>Education</a:t>
            </a:r>
            <a:r>
              <a:rPr lang="en-US" dirty="0">
                <a:solidFill>
                  <a:schemeClr val="accent3">
                    <a:lumMod val="60000"/>
                    <a:lumOff val="40000"/>
                  </a:schemeClr>
                </a:solidFill>
                <a:latin typeface="Cronos Pro Semibold" panose="020C0602030403020304" pitchFamily="34" charset="0"/>
              </a:rPr>
              <a:t> Exploration</a:t>
            </a:r>
            <a:r>
              <a:rPr lang="en-US" dirty="0">
                <a:solidFill>
                  <a:schemeClr val="bg1"/>
                </a:solidFill>
                <a:latin typeface="Cronos Pro Semibold" panose="020C0602030403020304" pitchFamily="34" charset="0"/>
              </a:rPr>
              <a:t> Council, and who are prepared to make the same commitment, may sign the membership book following the same procedures. Each new member may choose to participate in a welcome ceremony at a regular worship service. </a:t>
            </a:r>
          </a:p>
        </p:txBody>
      </p:sp>
    </p:spTree>
    <p:extLst>
      <p:ext uri="{BB962C8B-B14F-4D97-AF65-F5344CB8AC3E}">
        <p14:creationId xmlns:p14="http://schemas.microsoft.com/office/powerpoint/2010/main" val="2526970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Cleanup on Membership</a:t>
            </a:r>
          </a:p>
        </p:txBody>
      </p:sp>
      <p:sp>
        <p:nvSpPr>
          <p:cNvPr id="3" name="Content Placeholder 2"/>
          <p:cNvSpPr>
            <a:spLocks noGrp="1"/>
          </p:cNvSpPr>
          <p:nvPr>
            <p:ph idx="1"/>
          </p:nvPr>
        </p:nvSpPr>
        <p:spPr/>
        <p:txBody>
          <a:bodyPr>
            <a:normAutofit fontScale="77500" lnSpcReduction="20000"/>
          </a:bodyPr>
          <a:lstStyle/>
          <a:p>
            <a:pPr marL="0" indent="0">
              <a:lnSpc>
                <a:spcPct val="100000"/>
              </a:lnSpc>
              <a:spcBef>
                <a:spcPts val="0"/>
              </a:spcBef>
              <a:buNone/>
            </a:pPr>
            <a:r>
              <a:rPr lang="en-US" b="1" dirty="0">
                <a:solidFill>
                  <a:schemeClr val="bg1"/>
                </a:solidFill>
                <a:latin typeface="Cronos Pro Semibold" panose="020C0602030403020304" pitchFamily="34" charset="0"/>
              </a:rPr>
              <a:t>ARTICLE III - MEMBERSHIP </a:t>
            </a:r>
          </a:p>
          <a:p>
            <a:pPr marL="0" indent="0">
              <a:buNone/>
            </a:pPr>
            <a:r>
              <a:rPr lang="en-US" dirty="0">
                <a:solidFill>
                  <a:schemeClr val="bg1"/>
                </a:solidFill>
                <a:latin typeface="Cronos Pro Semibold" panose="020C0602030403020304" pitchFamily="34" charset="0"/>
              </a:rPr>
              <a:t>5. All members shall be expected to contribute financially to the extent of their ability.</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Members in situations of hardship may be excused from financial responsibilities to the church upon approval of one of the ministers. </a:t>
            </a:r>
            <a:endParaRPr lang="en-US" b="1" dirty="0">
              <a:solidFill>
                <a:schemeClr val="accent3">
                  <a:lumMod val="60000"/>
                  <a:lumOff val="40000"/>
                </a:schemeClr>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For the guidance of members, the Board of Trustees shall establish and make known suggested levels of giving which it deems appropriate to: </a:t>
            </a:r>
            <a:endParaRPr lang="en-US" b="1"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A. </a:t>
            </a:r>
            <a:r>
              <a:rPr lang="en-US" strike="sngStrike" dirty="0">
                <a:solidFill>
                  <a:schemeClr val="accent3">
                    <a:lumMod val="60000"/>
                    <a:lumOff val="40000"/>
                  </a:schemeClr>
                </a:solidFill>
                <a:latin typeface="Cronos Pro Semibold" panose="020C0602030403020304" pitchFamily="34" charset="0"/>
              </a:rPr>
              <a:t>Maintain a member on the rolls, send the newsletter, and </a:t>
            </a:r>
            <a:r>
              <a:rPr lang="en-US" strike="sngStrike" dirty="0" err="1">
                <a:solidFill>
                  <a:schemeClr val="accent3">
                    <a:lumMod val="60000"/>
                    <a:lumOff val="40000"/>
                  </a:schemeClr>
                </a:solidFill>
                <a:latin typeface="Cronos Pro Semibold" panose="020C0602030403020304" pitchFamily="34" charset="0"/>
              </a:rPr>
              <a:t>p</a:t>
            </a:r>
            <a:r>
              <a:rPr lang="en-US" dirty="0" err="1">
                <a:solidFill>
                  <a:schemeClr val="bg1"/>
                </a:solidFill>
                <a:latin typeface="Cronos Pro Semibold" panose="020C0602030403020304" pitchFamily="34" charset="0"/>
              </a:rPr>
              <a:t>Pay</a:t>
            </a:r>
            <a:r>
              <a:rPr lang="en-US" dirty="0">
                <a:solidFill>
                  <a:schemeClr val="bg1"/>
                </a:solidFill>
                <a:latin typeface="Cronos Pro Semibold" panose="020C0602030403020304" pitchFamily="34" charset="0"/>
              </a:rPr>
              <a:t> contributions to the Unitarian Universalist Association and the</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Central East Region </a:t>
            </a:r>
            <a:r>
              <a:rPr lang="en-US" strike="sngStrike" dirty="0">
                <a:solidFill>
                  <a:schemeClr val="accent3">
                    <a:lumMod val="60000"/>
                    <a:lumOff val="40000"/>
                  </a:schemeClr>
                </a:solidFill>
                <a:latin typeface="Cronos Pro Semibold" panose="020C0602030403020304" pitchFamily="34" charset="0"/>
              </a:rPr>
              <a:t>Ohio-Meadville District</a:t>
            </a:r>
            <a:r>
              <a:rPr lang="en-US" strike="sngStrike" dirty="0">
                <a:solidFill>
                  <a:srgbClr val="0070C0"/>
                </a:solidFill>
                <a:latin typeface="Cronos Pro Semibold" panose="020C0602030403020304" pitchFamily="34" charset="0"/>
              </a:rPr>
              <a:t> </a:t>
            </a:r>
            <a:r>
              <a:rPr lang="en-US" dirty="0">
                <a:solidFill>
                  <a:schemeClr val="bg1"/>
                </a:solidFill>
                <a:latin typeface="Cronos Pro Semibold" panose="020C0602030403020304" pitchFamily="34" charset="0"/>
              </a:rPr>
              <a:t>of the Unitarian Universalist Association.; and, </a:t>
            </a:r>
            <a:endParaRPr lang="en-US" b="1"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B. </a:t>
            </a:r>
            <a:r>
              <a:rPr lang="en-US" strike="sngStrike" dirty="0" err="1">
                <a:solidFill>
                  <a:schemeClr val="accent3">
                    <a:lumMod val="60000"/>
                    <a:lumOff val="40000"/>
                  </a:schemeClr>
                </a:solidFill>
                <a:latin typeface="Cronos Pro Semibold" panose="020C0602030403020304" pitchFamily="34" charset="0"/>
              </a:rPr>
              <a:t>p</a:t>
            </a:r>
            <a:r>
              <a:rPr lang="en-US" dirty="0" err="1">
                <a:solidFill>
                  <a:schemeClr val="accent3">
                    <a:lumMod val="60000"/>
                    <a:lumOff val="40000"/>
                  </a:schemeClr>
                </a:solidFill>
                <a:latin typeface="Cronos Pro Semibold" panose="020C0602030403020304" pitchFamily="34" charset="0"/>
              </a:rPr>
              <a:t>P</a:t>
            </a:r>
            <a:r>
              <a:rPr lang="en-US" dirty="0" err="1">
                <a:solidFill>
                  <a:schemeClr val="bg1"/>
                </a:solidFill>
                <a:latin typeface="Cronos Pro Semibold" panose="020C0602030403020304" pitchFamily="34" charset="0"/>
              </a:rPr>
              <a:t>rovide</a:t>
            </a:r>
            <a:r>
              <a:rPr lang="en-US" dirty="0">
                <a:solidFill>
                  <a:schemeClr val="bg1"/>
                </a:solidFill>
                <a:latin typeface="Cronos Pro Semibold" panose="020C0602030403020304" pitchFamily="34" charset="0"/>
              </a:rPr>
              <a:t> funds for </a:t>
            </a:r>
            <a:r>
              <a:rPr lang="en-US" strike="sngStrike" dirty="0">
                <a:solidFill>
                  <a:schemeClr val="bg1"/>
                </a:solidFill>
                <a:latin typeface="Cronos Pro Semibold" panose="020C0602030403020304" pitchFamily="34" charset="0"/>
              </a:rPr>
              <a:t>basic</a:t>
            </a:r>
            <a:r>
              <a:rPr lang="en-US" dirty="0">
                <a:solidFill>
                  <a:schemeClr val="bg1"/>
                </a:solidFill>
                <a:latin typeface="Cronos Pro Semibold" panose="020C0602030403020304" pitchFamily="34" charset="0"/>
              </a:rPr>
              <a:t> operational expenses for facilities, staffing and programming and outreach. ; and, </a:t>
            </a:r>
            <a:endParaRPr lang="en-US" b="1"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C.</a:t>
            </a:r>
            <a:r>
              <a:rPr lang="en-US" dirty="0">
                <a:latin typeface="Cronos Pro Semibold" panose="020C0602030403020304" pitchFamily="34" charset="0"/>
              </a:rPr>
              <a:t> </a:t>
            </a:r>
            <a:r>
              <a:rPr lang="en-US" strike="sngStrike" dirty="0" err="1">
                <a:solidFill>
                  <a:schemeClr val="accent3">
                    <a:lumMod val="60000"/>
                    <a:lumOff val="40000"/>
                  </a:schemeClr>
                </a:solidFill>
                <a:latin typeface="Cronos Pro Semibold" panose="020C0602030403020304" pitchFamily="34" charset="0"/>
              </a:rPr>
              <a:t>s</a:t>
            </a:r>
            <a:r>
              <a:rPr lang="en-US" dirty="0" err="1">
                <a:solidFill>
                  <a:schemeClr val="accent3">
                    <a:lumMod val="60000"/>
                    <a:lumOff val="40000"/>
                  </a:schemeClr>
                </a:solidFill>
                <a:latin typeface="Cronos Pro Semibold" panose="020C0602030403020304" pitchFamily="34" charset="0"/>
              </a:rPr>
              <a:t>S</a:t>
            </a:r>
            <a:r>
              <a:rPr lang="en-US" dirty="0" err="1">
                <a:solidFill>
                  <a:schemeClr val="bg1"/>
                </a:solidFill>
                <a:latin typeface="Cronos Pro Semibold" panose="020C0602030403020304" pitchFamily="34" charset="0"/>
              </a:rPr>
              <a:t>upport</a:t>
            </a:r>
            <a:r>
              <a:rPr lang="en-US" dirty="0">
                <a:solidFill>
                  <a:schemeClr val="bg1"/>
                </a:solidFill>
                <a:latin typeface="Cronos Pro Semibold" panose="020C0602030403020304" pitchFamily="34" charset="0"/>
              </a:rPr>
              <a:t> capital fund drives. </a:t>
            </a:r>
            <a:endParaRPr lang="en-US" b="1" dirty="0">
              <a:solidFill>
                <a:schemeClr val="bg1"/>
              </a:solidFill>
              <a:latin typeface="Cronos Pro Semibold" panose="020C0602030403020304" pitchFamily="34" charset="0"/>
            </a:endParaRPr>
          </a:p>
          <a:p>
            <a:pPr marL="0" indent="0">
              <a:buNone/>
            </a:pPr>
            <a:r>
              <a:rPr lang="en-US" strike="sngStrike" dirty="0">
                <a:solidFill>
                  <a:schemeClr val="accent3">
                    <a:lumMod val="60000"/>
                    <a:lumOff val="40000"/>
                  </a:schemeClr>
                </a:solidFill>
                <a:latin typeface="Cronos Pro Semibold" panose="020C0602030403020304" pitchFamily="34" charset="0"/>
              </a:rPr>
              <a:t>D. Members in situations of hardship may be excused from financial responsibilities to the church upon approval of one of the ministers. </a:t>
            </a:r>
            <a:endParaRPr lang="en-US" b="1" strike="sngStrike" dirty="0">
              <a:solidFill>
                <a:schemeClr val="accent3">
                  <a:lumMod val="60000"/>
                  <a:lumOff val="40000"/>
                </a:schemeClr>
              </a:solidFill>
              <a:latin typeface="Cronos Pro Semibold" panose="020C06020304030203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ronos Pro Semibold" panose="020C0602030403020304" pitchFamily="34" charset="0"/>
            </a:endParaRPr>
          </a:p>
        </p:txBody>
      </p:sp>
    </p:spTree>
    <p:extLst>
      <p:ext uri="{BB962C8B-B14F-4D97-AF65-F5344CB8AC3E}">
        <p14:creationId xmlns:p14="http://schemas.microsoft.com/office/powerpoint/2010/main" val="3233476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50000"/>
            </a:schemeClr>
          </a:solidFill>
        </p:spPr>
        <p:txBody>
          <a:bodyPr/>
          <a:lstStyle/>
          <a:p>
            <a:r>
              <a:rPr lang="en-US" dirty="0">
                <a:solidFill>
                  <a:schemeClr val="bg1"/>
                </a:solidFill>
                <a:latin typeface="Cronos Pro Semibold" panose="020C0602030403020304" pitchFamily="34" charset="0"/>
              </a:rPr>
              <a:t>More Cleanup on Membership</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chemeClr val="bg1"/>
                </a:solidFill>
                <a:latin typeface="Cronos Pro Semibold" panose="020C0602030403020304" pitchFamily="34" charset="0"/>
              </a:rPr>
              <a:t>6. Discontinuing Membership</a:t>
            </a:r>
          </a:p>
          <a:p>
            <a:pPr marL="0" indent="0">
              <a:buNone/>
            </a:pPr>
            <a:r>
              <a:rPr lang="mr-IN" dirty="0">
                <a:solidFill>
                  <a:schemeClr val="bg1"/>
                </a:solidFill>
                <a:latin typeface="Cronos Pro Semibold" panose="020C0602030403020304" pitchFamily="34" charset="0"/>
              </a:rPr>
              <a:t>…</a:t>
            </a:r>
            <a:endParaRPr lang="en-US"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B. The Board of Trustees may discontinue the membership of an individual member, in consultation with the Stewardship and Membership</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Teams </a:t>
            </a:r>
            <a:r>
              <a:rPr lang="en-US" strike="sngStrike" dirty="0">
                <a:solidFill>
                  <a:schemeClr val="accent3">
                    <a:lumMod val="60000"/>
                    <a:lumOff val="40000"/>
                  </a:schemeClr>
                </a:solidFill>
                <a:latin typeface="Cronos Pro Semibold" panose="020C0602030403020304" pitchFamily="34" charset="0"/>
              </a:rPr>
              <a:t>Committees</a:t>
            </a:r>
            <a:r>
              <a:rPr lang="en-US" dirty="0">
                <a:solidFill>
                  <a:schemeClr val="bg1"/>
                </a:solidFill>
                <a:latin typeface="Cronos Pro Semibold" panose="020C0602030403020304" pitchFamily="34" charset="0"/>
              </a:rPr>
              <a:t>, and the Minister(s). Discontinuation of membership shall be based on one or more of the following conditions: </a:t>
            </a:r>
            <a:endParaRPr lang="en-US" b="1"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1. The church is unable to maintain contact</a:t>
            </a:r>
            <a:r>
              <a:rPr lang="en-US" dirty="0">
                <a:latin typeface="Cronos Pro Semibold" panose="020C0602030403020304" pitchFamily="34" charset="0"/>
              </a:rPr>
              <a:t> </a:t>
            </a:r>
            <a:r>
              <a:rPr lang="en-US" strike="sngStrike" dirty="0">
                <a:solidFill>
                  <a:schemeClr val="accent3">
                    <a:lumMod val="60000"/>
                    <a:lumOff val="40000"/>
                  </a:schemeClr>
                </a:solidFill>
                <a:latin typeface="Cronos Pro Semibold" panose="020C0602030403020304" pitchFamily="34" charset="0"/>
              </a:rPr>
              <a:t>or the church is unable to find a current address for  </a:t>
            </a:r>
            <a:r>
              <a:rPr lang="en-US" dirty="0">
                <a:solidFill>
                  <a:schemeClr val="accent3">
                    <a:lumMod val="60000"/>
                    <a:lumOff val="40000"/>
                  </a:schemeClr>
                </a:solidFill>
                <a:latin typeface="Cronos Pro Semibold" panose="020C0602030403020304" pitchFamily="34" charset="0"/>
              </a:rPr>
              <a:t>with</a:t>
            </a:r>
            <a:r>
              <a:rPr lang="en-US" dirty="0">
                <a:latin typeface="Cronos Pro Semibold" panose="020C0602030403020304" pitchFamily="34" charset="0"/>
              </a:rPr>
              <a:t> </a:t>
            </a:r>
            <a:r>
              <a:rPr lang="en-US" dirty="0">
                <a:solidFill>
                  <a:schemeClr val="bg1"/>
                </a:solidFill>
                <a:latin typeface="Cronos Pro Semibold" panose="020C0602030403020304" pitchFamily="34" charset="0"/>
              </a:rPr>
              <a:t>the member after repeated attempts to contact that individual</a:t>
            </a:r>
            <a:r>
              <a:rPr lang="en-US" dirty="0">
                <a:solidFill>
                  <a:schemeClr val="accent3">
                    <a:lumMod val="60000"/>
                    <a:lumOff val="40000"/>
                  </a:schemeClr>
                </a:solidFill>
                <a:latin typeface="Cronos Pro Semibold" panose="020C0602030403020304" pitchFamily="34" charset="0"/>
              </a:rPr>
              <a:t>. </a:t>
            </a:r>
            <a:r>
              <a:rPr lang="en-US" strike="sngStrike" dirty="0">
                <a:solidFill>
                  <a:schemeClr val="accent3">
                    <a:lumMod val="60000"/>
                    <a:lumOff val="40000"/>
                  </a:schemeClr>
                </a:solidFill>
                <a:latin typeface="Cronos Pro Semibold" panose="020C0602030403020304" pitchFamily="34" charset="0"/>
              </a:rPr>
              <a:t>by personal and written means</a:t>
            </a:r>
            <a:r>
              <a:rPr lang="en-US" dirty="0">
                <a:solidFill>
                  <a:schemeClr val="bg1"/>
                </a:solidFill>
                <a:latin typeface="Cronos Pro Semibold" panose="020C0602030403020304" pitchFamily="34" charset="0"/>
              </a:rPr>
              <a:t>.</a:t>
            </a:r>
            <a:r>
              <a:rPr lang="en-US" strike="sngStrike" dirty="0">
                <a:solidFill>
                  <a:srgbClr val="0070C0"/>
                </a:solidFill>
                <a:latin typeface="Cronos Pro Semibold" panose="020C0602030403020304" pitchFamily="34" charset="0"/>
              </a:rPr>
              <a:t> </a:t>
            </a:r>
            <a:endParaRPr lang="en-US" b="1" strike="sngStrike" dirty="0">
              <a:solidFill>
                <a:srgbClr val="0070C0"/>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2. The church is unable to identify a financial contribution to the church for one year and the member has not been  by a member at or above the minimum established by the Board of Trustees. Members in hardship may be excused from financial responsibilities to the church </a:t>
            </a:r>
            <a:r>
              <a:rPr lang="en-US" dirty="0">
                <a:solidFill>
                  <a:schemeClr val="accent3">
                    <a:lumMod val="60000"/>
                    <a:lumOff val="40000"/>
                  </a:schemeClr>
                </a:solidFill>
                <a:latin typeface="Cronos Pro Semibold" panose="020C0602030403020304" pitchFamily="34" charset="0"/>
              </a:rPr>
              <a:t>by a minister</a:t>
            </a:r>
            <a:r>
              <a:rPr lang="en-US" dirty="0">
                <a:solidFill>
                  <a:schemeClr val="bg1"/>
                </a:solidFill>
              </a:rPr>
              <a:t>.</a:t>
            </a:r>
            <a:r>
              <a:rPr lang="en-US" dirty="0"/>
              <a:t> </a:t>
            </a:r>
            <a:endParaRPr lang="en-US" b="1" dirty="0">
              <a:latin typeface="Cronos Pro Semibold" panose="020C06020304030203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ronos Pro Semibold" panose="020C0602030403020304" pitchFamily="34" charset="0"/>
            </a:endParaRPr>
          </a:p>
        </p:txBody>
      </p:sp>
    </p:spTree>
    <p:extLst>
      <p:ext uri="{BB962C8B-B14F-4D97-AF65-F5344CB8AC3E}">
        <p14:creationId xmlns:p14="http://schemas.microsoft.com/office/powerpoint/2010/main" val="140563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Youth Representatives</a:t>
            </a:r>
          </a:p>
        </p:txBody>
      </p:sp>
      <p:sp>
        <p:nvSpPr>
          <p:cNvPr id="3" name="Content Placeholder 2"/>
          <p:cNvSpPr>
            <a:spLocks noGrp="1"/>
          </p:cNvSpPr>
          <p:nvPr>
            <p:ph idx="1"/>
          </p:nvPr>
        </p:nvSpPr>
        <p:spPr/>
        <p:txBody>
          <a:bodyPr>
            <a:normAutofit/>
          </a:bodyPr>
          <a:lstStyle/>
          <a:p>
            <a:pPr marL="0" indent="0">
              <a:buNone/>
            </a:pPr>
            <a:r>
              <a:rPr lang="en-US" b="1" dirty="0">
                <a:solidFill>
                  <a:schemeClr val="bg1"/>
                </a:solidFill>
                <a:latin typeface="Cronos Pro Semibold" panose="020C0602030403020304" pitchFamily="34" charset="0"/>
              </a:rPr>
              <a:t>ARTICLE V - MEMBER ELECTED LEADERSHIP </a:t>
            </a:r>
          </a:p>
          <a:p>
            <a:pPr marL="0" indent="0">
              <a:buNone/>
            </a:pPr>
            <a:r>
              <a:rPr lang="en-US" dirty="0">
                <a:solidFill>
                  <a:schemeClr val="bg1"/>
                </a:solidFill>
                <a:latin typeface="Cronos Pro Semibold" panose="020C0602030403020304" pitchFamily="34" charset="0"/>
              </a:rPr>
              <a:t>1. BOARD OF TRUSTEES </a:t>
            </a:r>
          </a:p>
          <a:p>
            <a:pPr marL="0" indent="0">
              <a:buNone/>
            </a:pPr>
            <a:r>
              <a:rPr lang="mr-IN" b="1" dirty="0">
                <a:solidFill>
                  <a:schemeClr val="bg1"/>
                </a:solidFill>
                <a:latin typeface="Cronos Pro Semibold" panose="020C0602030403020304" pitchFamily="34" charset="0"/>
              </a:rPr>
              <a:t>…</a:t>
            </a:r>
            <a:endParaRPr lang="en-US" b="1" dirty="0">
              <a:solidFill>
                <a:schemeClr val="bg1"/>
              </a:solidFill>
              <a:latin typeface="Cronos Pro Semibold" panose="020C0602030403020304" pitchFamily="34" charset="0"/>
            </a:endParaRPr>
          </a:p>
          <a:p>
            <a:pPr marL="0" indent="0">
              <a:buNone/>
            </a:pPr>
            <a:endParaRPr lang="en-US" b="1" dirty="0">
              <a:solidFill>
                <a:schemeClr val="bg1"/>
              </a:solidFill>
              <a:latin typeface="Cronos Pro Semibold" panose="020C0602030403020304" pitchFamily="34" charset="0"/>
            </a:endParaRPr>
          </a:p>
          <a:p>
            <a:pPr marL="0" indent="0">
              <a:lnSpc>
                <a:spcPct val="100000"/>
              </a:lnSpc>
              <a:spcBef>
                <a:spcPts val="0"/>
              </a:spcBef>
              <a:buNone/>
            </a:pPr>
            <a:r>
              <a:rPr lang="en-US" dirty="0">
                <a:solidFill>
                  <a:schemeClr val="bg1"/>
                </a:solidFill>
                <a:latin typeface="Cronos Pro Semibold" panose="020C0602030403020304" pitchFamily="34" charset="0"/>
              </a:rPr>
              <a:t>B. In addition to the six members specified in section 1. A. above, the youth of the church (14 to 19 years of age) shall select</a:t>
            </a:r>
            <a:r>
              <a:rPr lang="en-US" dirty="0">
                <a:solidFill>
                  <a:schemeClr val="accent3">
                    <a:lumMod val="60000"/>
                    <a:lumOff val="40000"/>
                  </a:schemeClr>
                </a:solidFill>
              </a:rPr>
              <a:t> </a:t>
            </a:r>
            <a:r>
              <a:rPr lang="en-US" dirty="0">
                <a:solidFill>
                  <a:schemeClr val="accent3">
                    <a:lumMod val="60000"/>
                    <a:lumOff val="40000"/>
                  </a:schemeClr>
                </a:solidFill>
                <a:latin typeface="Cronos Pro Semibold" panose="020C0602030403020304" pitchFamily="34" charset="0"/>
              </a:rPr>
              <a:t>one or two </a:t>
            </a:r>
            <a:r>
              <a:rPr lang="en-US" strike="sngStrike" dirty="0">
                <a:solidFill>
                  <a:schemeClr val="accent3">
                    <a:lumMod val="60000"/>
                    <a:lumOff val="40000"/>
                  </a:schemeClr>
                </a:solidFill>
                <a:latin typeface="Cronos Pro Semibold" panose="020C0602030403020304" pitchFamily="34" charset="0"/>
              </a:rPr>
              <a:t>a</a:t>
            </a:r>
            <a:r>
              <a:rPr lang="en-US" dirty="0">
                <a:latin typeface="Cronos Pro Semibold" panose="020C0602030403020304" pitchFamily="34" charset="0"/>
              </a:rPr>
              <a:t> </a:t>
            </a:r>
            <a:r>
              <a:rPr lang="en-US" dirty="0">
                <a:solidFill>
                  <a:schemeClr val="bg1"/>
                </a:solidFill>
                <a:latin typeface="Cronos Pro Semibold" panose="020C0602030403020304" pitchFamily="34" charset="0"/>
              </a:rPr>
              <a:t>youth to serve as a representative to the Board of Trustees. The youth representative shall serve a one-year term, beginning July 1 and running through June 30 of the following year. </a:t>
            </a:r>
          </a:p>
        </p:txBody>
      </p:sp>
    </p:spTree>
    <p:extLst>
      <p:ext uri="{BB962C8B-B14F-4D97-AF65-F5344CB8AC3E}">
        <p14:creationId xmlns:p14="http://schemas.microsoft.com/office/powerpoint/2010/main" val="999490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Clean up Board Action</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solidFill>
                  <a:schemeClr val="bg1"/>
                </a:solidFill>
                <a:latin typeface="Cronos Pro Semibold" panose="020C0602030403020304" pitchFamily="34" charset="0"/>
              </a:rPr>
              <a:t>J. Any action taken by the Board of Trustees may be reversed by a vote of a 2/3 of the members of this church present and voting at any properly called meeting, where a quorum is present as specified in Article IV, Section</a:t>
            </a:r>
            <a:r>
              <a:rPr lang="en-US" dirty="0">
                <a:solidFill>
                  <a:schemeClr val="accent3">
                    <a:lumMod val="60000"/>
                    <a:lumOff val="40000"/>
                  </a:schemeClr>
                </a:solidFill>
                <a:latin typeface="Cronos Pro Semibold" panose="020C0602030403020304" pitchFamily="34" charset="0"/>
              </a:rPr>
              <a:t> 3 </a:t>
            </a:r>
            <a:r>
              <a:rPr lang="en-US" strike="sngStrike" dirty="0">
                <a:solidFill>
                  <a:schemeClr val="accent3">
                    <a:lumMod val="60000"/>
                    <a:lumOff val="40000"/>
                  </a:schemeClr>
                </a:solidFill>
                <a:latin typeface="Cronos Pro Semibold" panose="020C0602030403020304" pitchFamily="34" charset="0"/>
              </a:rPr>
              <a:t>5</a:t>
            </a:r>
            <a:r>
              <a:rPr lang="en-US" dirty="0">
                <a:solidFill>
                  <a:schemeClr val="bg1"/>
                </a:solidFill>
                <a:latin typeface="Cronos Pro Semibold" panose="020C0602030403020304" pitchFamily="34" charset="0"/>
              </a:rPr>
              <a:t>, called within 30 days after the receipt by the membership of the effective notification of the related action so taken. If the members so reverse an action of the Board of Trustees, such</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Board</a:t>
            </a:r>
            <a:r>
              <a:rPr lang="en-US" dirty="0">
                <a:latin typeface="Cronos Pro Semibold" panose="020C0602030403020304" pitchFamily="34" charset="0"/>
              </a:rPr>
              <a:t> </a:t>
            </a:r>
            <a:r>
              <a:rPr lang="en-US" dirty="0">
                <a:solidFill>
                  <a:schemeClr val="bg1"/>
                </a:solidFill>
                <a:latin typeface="Cronos Pro Semibold" panose="020C0602030403020304" pitchFamily="34" charset="0"/>
              </a:rPr>
              <a:t>action shall be null and void. </a:t>
            </a:r>
          </a:p>
        </p:txBody>
      </p:sp>
    </p:spTree>
    <p:extLst>
      <p:ext uri="{BB962C8B-B14F-4D97-AF65-F5344CB8AC3E}">
        <p14:creationId xmlns:p14="http://schemas.microsoft.com/office/powerpoint/2010/main" val="186655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Moderator Term</a:t>
            </a:r>
          </a:p>
        </p:txBody>
      </p:sp>
      <p:sp>
        <p:nvSpPr>
          <p:cNvPr id="3" name="Content Placeholder 2"/>
          <p:cNvSpPr>
            <a:spLocks noGrp="1"/>
          </p:cNvSpPr>
          <p:nvPr>
            <p:ph idx="1"/>
          </p:nvPr>
        </p:nvSpPr>
        <p:spPr/>
        <p:txBody>
          <a:bodyPr/>
          <a:lstStyle/>
          <a:p>
            <a:pPr marL="0" indent="0">
              <a:buNone/>
            </a:pPr>
            <a:r>
              <a:rPr lang="en-US" b="1" dirty="0">
                <a:solidFill>
                  <a:schemeClr val="bg1"/>
                </a:solidFill>
                <a:latin typeface="Cronos Pro Semibold" panose="020C0602030403020304" pitchFamily="34" charset="0"/>
              </a:rPr>
              <a:t>ARTICLE V - MEMBER ELECTED LEADERSHIP </a:t>
            </a:r>
          </a:p>
          <a:p>
            <a:pPr marL="0" indent="0">
              <a:buNone/>
            </a:pPr>
            <a:r>
              <a:rPr lang="mr-IN" dirty="0">
                <a:solidFill>
                  <a:schemeClr val="bg1"/>
                </a:solidFill>
                <a:latin typeface="Cronos Pro Semibold" panose="020C0602030403020304" pitchFamily="34" charset="0"/>
              </a:rPr>
              <a:t>…</a:t>
            </a:r>
            <a:endParaRPr lang="en-US"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2. MODERATOR </a:t>
            </a:r>
            <a:endParaRPr lang="en-US" b="1"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The Moderator shall be elected by the members of the church at the Annual Meeting </a:t>
            </a:r>
            <a:r>
              <a:rPr lang="en-US" dirty="0">
                <a:solidFill>
                  <a:schemeClr val="accent3">
                    <a:lumMod val="60000"/>
                    <a:lumOff val="40000"/>
                  </a:schemeClr>
                </a:solidFill>
                <a:latin typeface="Cronos Pro Semibold" panose="020C0602030403020304" pitchFamily="34" charset="0"/>
              </a:rPr>
              <a:t>for a one year term</a:t>
            </a:r>
            <a:r>
              <a:rPr lang="en-US" dirty="0">
                <a:solidFill>
                  <a:schemeClr val="bg1"/>
                </a:solidFill>
                <a:latin typeface="Cronos Pro Semibold" panose="020C0602030403020304" pitchFamily="34" charset="0"/>
              </a:rPr>
              <a:t>, and shall take office at the beginning of the new fiscal year. The sole duty of the Moderator shall be to preside over the business meetings and any special meetings of the church. </a:t>
            </a:r>
            <a:endParaRPr lang="en-US" b="1" dirty="0">
              <a:solidFill>
                <a:schemeClr val="bg1"/>
              </a:solidFill>
              <a:latin typeface="Cronos Pro Semibold" panose="020C0602030403020304" pitchFamily="34" charset="0"/>
            </a:endParaRPr>
          </a:p>
          <a:p>
            <a:pPr marL="0" indent="0">
              <a:lnSpc>
                <a:spcPct val="100000"/>
              </a:lnSpc>
              <a:spcBef>
                <a:spcPts val="0"/>
              </a:spcBef>
              <a:buNone/>
            </a:pPr>
            <a:endParaRPr lang="en-US" dirty="0">
              <a:latin typeface="Cronos Pro Semibold" panose="020C0602030403020304" pitchFamily="34" charset="0"/>
            </a:endParaRPr>
          </a:p>
        </p:txBody>
      </p:sp>
    </p:spTree>
    <p:extLst>
      <p:ext uri="{BB962C8B-B14F-4D97-AF65-F5344CB8AC3E}">
        <p14:creationId xmlns:p14="http://schemas.microsoft.com/office/powerpoint/2010/main" val="11187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Grammar</a:t>
            </a:r>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US" dirty="0">
                <a:solidFill>
                  <a:schemeClr val="bg1"/>
                </a:solidFill>
                <a:latin typeface="Cronos Pro Semibold" panose="020C0602030403020304" pitchFamily="34" charset="0"/>
              </a:rPr>
              <a:t>2. Upon the adoption of a motion by at least a two-thirds (2/3</a:t>
            </a:r>
            <a:r>
              <a:rPr lang="en-US" strike="sngStrike" dirty="0">
                <a:solidFill>
                  <a:schemeClr val="accent3">
                    <a:lumMod val="60000"/>
                    <a:lumOff val="40000"/>
                  </a:schemeClr>
                </a:solidFill>
                <a:latin typeface="Cronos Pro Semibold" panose="020C0602030403020304" pitchFamily="34" charset="0"/>
              </a:rPr>
              <a:t>rd</a:t>
            </a:r>
            <a:r>
              <a:rPr lang="en-US" dirty="0">
                <a:solidFill>
                  <a:schemeClr val="bg1"/>
                </a:solidFill>
                <a:latin typeface="Cronos Pro Semibold" panose="020C0602030403020304" pitchFamily="34" charset="0"/>
              </a:rPr>
              <a:t>) vote of the Board or upon receipt by the Board of a petition bearing the signatures of at least fifteen percent (15%) of the church membership last reported to the UUA, the Board promptly shall call a congregational meeting to consider recall of any member of the Board of Trustees named in such motion or petition. A vote by at least two-thirds (2/3</a:t>
            </a:r>
            <a:r>
              <a:rPr lang="en-US" strike="sngStrike" dirty="0">
                <a:solidFill>
                  <a:schemeClr val="accent3">
                    <a:lumMod val="60000"/>
                    <a:lumOff val="40000"/>
                  </a:schemeClr>
                </a:solidFill>
                <a:latin typeface="Cronos Pro Semibold" panose="020C0602030403020304" pitchFamily="34" charset="0"/>
              </a:rPr>
              <a:t>rd</a:t>
            </a:r>
            <a:r>
              <a:rPr lang="en-US" dirty="0">
                <a:solidFill>
                  <a:schemeClr val="bg1"/>
                </a:solidFill>
                <a:latin typeface="Cronos Pro Semibold" panose="020C0602030403020304" pitchFamily="34" charset="0"/>
              </a:rPr>
              <a:t>) of the members present at such a meeting at which a quorum is present shall result in the immediate recall from office of the named person. The vacancy shall be filled by the Board as set forth in C.1. above. </a:t>
            </a:r>
          </a:p>
        </p:txBody>
      </p:sp>
    </p:spTree>
    <p:extLst>
      <p:ext uri="{BB962C8B-B14F-4D97-AF65-F5344CB8AC3E}">
        <p14:creationId xmlns:p14="http://schemas.microsoft.com/office/powerpoint/2010/main" val="2949895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Teams</a:t>
            </a:r>
          </a:p>
        </p:txBody>
      </p:sp>
      <p:sp>
        <p:nvSpPr>
          <p:cNvPr id="3" name="Content Placeholder 2"/>
          <p:cNvSpPr>
            <a:spLocks noGrp="1"/>
          </p:cNvSpPr>
          <p:nvPr>
            <p:ph idx="1"/>
          </p:nvPr>
        </p:nvSpPr>
        <p:spPr/>
        <p:txBody>
          <a:bodyPr>
            <a:normAutofit/>
          </a:bodyPr>
          <a:lstStyle/>
          <a:p>
            <a:pPr marL="0" indent="0">
              <a:buNone/>
            </a:pPr>
            <a:r>
              <a:rPr lang="en-US" b="1" dirty="0">
                <a:solidFill>
                  <a:schemeClr val="bg1"/>
                </a:solidFill>
                <a:latin typeface="Cronos Pro Semibold" panose="020C0602030403020304" pitchFamily="34" charset="0"/>
              </a:rPr>
              <a:t>ARTICLE VIII - THE MINISTER(S) </a:t>
            </a:r>
          </a:p>
          <a:p>
            <a:pPr marL="0" indent="0">
              <a:buNone/>
            </a:pPr>
            <a:r>
              <a:rPr lang="mr-IN" dirty="0">
                <a:solidFill>
                  <a:schemeClr val="bg1"/>
                </a:solidFill>
                <a:latin typeface="Cronos Pro Semibold" panose="020C0602030403020304" pitchFamily="34" charset="0"/>
              </a:rPr>
              <a:t>…</a:t>
            </a:r>
            <a:endParaRPr lang="en-US"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5. Ministers shall have freedom of the pulpit and shall work cooperatively with the Board of Trustees in promoting the purpose and principles of the church. The Minister(s) shall be ex-officio non-voting member(s) of the Board of Trustees and all committees </a:t>
            </a:r>
            <a:r>
              <a:rPr lang="en-US" dirty="0">
                <a:solidFill>
                  <a:schemeClr val="accent3">
                    <a:lumMod val="60000"/>
                    <a:lumOff val="40000"/>
                  </a:schemeClr>
                </a:solidFill>
                <a:latin typeface="Cronos Pro Semibold" panose="020C0602030403020304" pitchFamily="34" charset="0"/>
              </a:rPr>
              <a:t>and teams</a:t>
            </a:r>
            <a:r>
              <a:rPr lang="en-US" dirty="0">
                <a:solidFill>
                  <a:srgbClr val="0070C0"/>
                </a:solidFill>
                <a:latin typeface="Cronos Pro Semibold" panose="020C0602030403020304" pitchFamily="34" charset="0"/>
              </a:rPr>
              <a:t> </a:t>
            </a:r>
            <a:r>
              <a:rPr lang="en-US" dirty="0">
                <a:solidFill>
                  <a:schemeClr val="bg1"/>
                </a:solidFill>
                <a:latin typeface="Cronos Pro Semibold" panose="020C0602030403020304" pitchFamily="34" charset="0"/>
              </a:rPr>
              <a:t>of the church, except the Nominating Committee. </a:t>
            </a:r>
            <a:endParaRPr lang="en-US" b="1" dirty="0">
              <a:solidFill>
                <a:schemeClr val="bg1"/>
              </a:solidFill>
              <a:latin typeface="Cronos Pro Semibold" panose="020C0602030403020304" pitchFamily="34" charset="0"/>
            </a:endParaRPr>
          </a:p>
          <a:p>
            <a:pPr marL="0" indent="0">
              <a:lnSpc>
                <a:spcPct val="100000"/>
              </a:lnSpc>
              <a:spcBef>
                <a:spcPts val="0"/>
              </a:spcBef>
              <a:buNone/>
            </a:pPr>
            <a:endParaRPr lang="en-US" dirty="0">
              <a:latin typeface="Cronos Pro Semibold" panose="020C0602030403020304" pitchFamily="34" charset="0"/>
            </a:endParaRPr>
          </a:p>
        </p:txBody>
      </p:sp>
    </p:spTree>
    <p:extLst>
      <p:ext uri="{BB962C8B-B14F-4D97-AF65-F5344CB8AC3E}">
        <p14:creationId xmlns:p14="http://schemas.microsoft.com/office/powerpoint/2010/main" val="1382614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Clean up</a:t>
            </a:r>
          </a:p>
        </p:txBody>
      </p:sp>
      <p:sp>
        <p:nvSpPr>
          <p:cNvPr id="3" name="Content Placeholder 2"/>
          <p:cNvSpPr>
            <a:spLocks noGrp="1"/>
          </p:cNvSpPr>
          <p:nvPr>
            <p:ph idx="1"/>
          </p:nvPr>
        </p:nvSpPr>
        <p:spPr/>
        <p:txBody>
          <a:bodyPr/>
          <a:lstStyle/>
          <a:p>
            <a:pPr marL="0" indent="0">
              <a:lnSpc>
                <a:spcPct val="100000"/>
              </a:lnSpc>
              <a:spcBef>
                <a:spcPts val="0"/>
              </a:spcBef>
              <a:buNone/>
            </a:pPr>
            <a:r>
              <a:rPr lang="en-US" dirty="0">
                <a:solidFill>
                  <a:schemeClr val="bg1"/>
                </a:solidFill>
                <a:latin typeface="Cronos Pro Semibold" panose="020C0602030403020304" pitchFamily="34" charset="0"/>
              </a:rPr>
              <a:t>6. Ministers shall be responsible for the following functions, and in consultation with the Board of Trustees, they shall determine their several roles: worship; religious growth,</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exploration</a:t>
            </a:r>
            <a:r>
              <a:rPr lang="en-US" dirty="0">
                <a:latin typeface="Cronos Pro Semibold" panose="020C0602030403020304" pitchFamily="34" charset="0"/>
              </a:rPr>
              <a:t> </a:t>
            </a:r>
            <a:r>
              <a:rPr lang="en-US" dirty="0">
                <a:solidFill>
                  <a:schemeClr val="bg1"/>
                </a:solidFill>
                <a:latin typeface="Cronos Pro Semibold" panose="020C0602030403020304" pitchFamily="34" charset="0"/>
              </a:rPr>
              <a:t>and education; pastoral care; social concerns</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and justice actions</a:t>
            </a:r>
            <a:r>
              <a:rPr lang="en-US" dirty="0">
                <a:solidFill>
                  <a:schemeClr val="bg1"/>
                </a:solidFill>
                <a:latin typeface="Cronos Pro Semibold" panose="020C0602030403020304" pitchFamily="34" charset="0"/>
              </a:rPr>
              <a:t>; administration, including supervision of paid staff. In a collegial relationship, the Minister(s) shall clearly delineate and communicate responsibility, accountability, and channels of communication before assuming their respective responsibilities</a:t>
            </a:r>
            <a:r>
              <a:rPr lang="en-US" dirty="0">
                <a:solidFill>
                  <a:schemeClr val="accent3">
                    <a:lumMod val="60000"/>
                    <a:lumOff val="40000"/>
                  </a:schemeClr>
                </a:solidFill>
                <a:latin typeface="Cronos Pro Semibold" panose="020C0602030403020304" pitchFamily="34" charset="0"/>
              </a:rPr>
              <a:t> led by the Senior Minister</a:t>
            </a:r>
            <a:r>
              <a:rPr lang="en-US" dirty="0">
                <a:solidFill>
                  <a:schemeClr val="bg1"/>
                </a:solidFill>
                <a:latin typeface="Cronos Pro Semibold" panose="020C0602030403020304" pitchFamily="34" charset="0"/>
              </a:rPr>
              <a:t>.</a:t>
            </a:r>
            <a:r>
              <a:rPr lang="en-US" dirty="0">
                <a:latin typeface="Cronos Pro Semibold" panose="020C0602030403020304" pitchFamily="34" charset="0"/>
              </a:rPr>
              <a:t> </a:t>
            </a:r>
            <a:endParaRPr lang="en-US" b="1" dirty="0">
              <a:latin typeface="Cronos Pro Semibold" panose="020C06020304030203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ronos Pro Semibold" panose="020C0602030403020304" pitchFamily="34" charset="0"/>
            </a:endParaRPr>
          </a:p>
        </p:txBody>
      </p:sp>
    </p:spTree>
    <p:extLst>
      <p:ext uri="{BB962C8B-B14F-4D97-AF65-F5344CB8AC3E}">
        <p14:creationId xmlns:p14="http://schemas.microsoft.com/office/powerpoint/2010/main" val="486532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Interim Minister Search</a:t>
            </a:r>
          </a:p>
        </p:txBody>
      </p:sp>
      <p:sp>
        <p:nvSpPr>
          <p:cNvPr id="3" name="Content Placeholder 2"/>
          <p:cNvSpPr>
            <a:spLocks noGrp="1"/>
          </p:cNvSpPr>
          <p:nvPr>
            <p:ph idx="1"/>
          </p:nvPr>
        </p:nvSpPr>
        <p:spPr/>
        <p:txBody>
          <a:bodyPr>
            <a:normAutofit lnSpcReduction="10000"/>
          </a:bodyPr>
          <a:lstStyle/>
          <a:p>
            <a:pPr marL="0" lvl="0" indent="0">
              <a:lnSpc>
                <a:spcPct val="100000"/>
              </a:lnSpc>
              <a:spcBef>
                <a:spcPts val="0"/>
              </a:spcBef>
              <a:buNone/>
            </a:pPr>
            <a:r>
              <a:rPr lang="en-US" strike="sngStrike" dirty="0">
                <a:solidFill>
                  <a:schemeClr val="accent3">
                    <a:lumMod val="60000"/>
                    <a:lumOff val="40000"/>
                  </a:schemeClr>
                </a:solidFill>
                <a:latin typeface="Cronos Pro Semibold" panose="020C0602030403020304" pitchFamily="34" charset="0"/>
              </a:rPr>
              <a:t>7. The decision to seek an interim minister to serve during the time when the church is searching for a new settled minister shall be made by a majority of the membership present and voting at a business meeting or at a special meeting called for that purpose. Following a positive vote, the Board of Trustees shall be empowered to appoint a search committee for an interim minister, which shall include representation from the membership at large, in addition to representatives from the Board of Trustees. The interim search committee shall function according to the procedures established by the Unitarian Universalist Association Office of Ministerial Settlement (or its equivalent) or by other means deemed appropriate by the Board of Trustees</a:t>
            </a:r>
            <a:r>
              <a:rPr lang="en-US" dirty="0">
                <a:solidFill>
                  <a:schemeClr val="accent3">
                    <a:lumMod val="60000"/>
                    <a:lumOff val="40000"/>
                  </a:schemeClr>
                </a:solidFill>
                <a:latin typeface="Cronos Pro Semibold" panose="020C0602030403020304" pitchFamily="34" charset="0"/>
              </a:rPr>
              <a:t>. </a:t>
            </a:r>
          </a:p>
        </p:txBody>
      </p:sp>
    </p:spTree>
    <p:extLst>
      <p:ext uri="{BB962C8B-B14F-4D97-AF65-F5344CB8AC3E}">
        <p14:creationId xmlns:p14="http://schemas.microsoft.com/office/powerpoint/2010/main" val="335244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3416320"/>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Welcome and Announcement </a:t>
            </a:r>
            <a:br>
              <a:rPr lang="en-US" sz="5400" dirty="0">
                <a:solidFill>
                  <a:schemeClr val="bg1"/>
                </a:solidFill>
                <a:latin typeface="Cronos Pro Semibold" panose="020C0602030403020304" pitchFamily="34" charset="0"/>
              </a:rPr>
            </a:br>
            <a:r>
              <a:rPr lang="en-US" sz="5400" dirty="0">
                <a:solidFill>
                  <a:schemeClr val="bg1"/>
                </a:solidFill>
                <a:latin typeface="Cronos Pro Semibold" panose="020C0602030403020304" pitchFamily="34" charset="0"/>
              </a:rPr>
              <a:t>of Quorum</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Judy Vazquez, Moderator</a:t>
            </a:r>
          </a:p>
        </p:txBody>
      </p:sp>
    </p:spTree>
    <p:extLst>
      <p:ext uri="{BB962C8B-B14F-4D97-AF65-F5344CB8AC3E}">
        <p14:creationId xmlns:p14="http://schemas.microsoft.com/office/powerpoint/2010/main" val="3048530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Interim Minister Search</a:t>
            </a:r>
          </a:p>
        </p:txBody>
      </p:sp>
      <p:sp>
        <p:nvSpPr>
          <p:cNvPr id="3" name="Content Placeholder 2"/>
          <p:cNvSpPr>
            <a:spLocks noGrp="1"/>
          </p:cNvSpPr>
          <p:nvPr>
            <p:ph idx="1"/>
          </p:nvPr>
        </p:nvSpPr>
        <p:spPr/>
        <p:txBody>
          <a:bodyPr/>
          <a:lstStyle/>
          <a:p>
            <a:pPr marL="0" indent="0">
              <a:buNone/>
            </a:pPr>
            <a:r>
              <a:rPr lang="en-US" dirty="0">
                <a:solidFill>
                  <a:schemeClr val="bg1"/>
                </a:solidFill>
                <a:latin typeface="Cronos Pro Semibold" panose="020C0602030403020304" pitchFamily="34" charset="0"/>
              </a:rPr>
              <a:t>4. THE SEARCH COMMITTEE FOR A CONSULTING, INTERIM OR SETTLED MINISTER </a:t>
            </a:r>
            <a:endParaRPr lang="en-US" b="1" dirty="0">
              <a:solidFill>
                <a:schemeClr val="bg1"/>
              </a:solidFill>
              <a:latin typeface="Cronos Pro Semibold" panose="020C0602030403020304" pitchFamily="34" charset="0"/>
            </a:endParaRPr>
          </a:p>
          <a:p>
            <a:pPr marL="0" indent="0">
              <a:buNone/>
            </a:pPr>
            <a:r>
              <a:rPr lang="en-US" dirty="0">
                <a:solidFill>
                  <a:schemeClr val="bg1"/>
                </a:solidFill>
                <a:latin typeface="Cronos Pro Semibold" panose="020C0602030403020304" pitchFamily="34" charset="0"/>
              </a:rPr>
              <a:t>A. The search committee for a consulting, interim or settled minister shall select a candidate as a consulting, interim or settled minister of the church. A consulting minister or interim shall be hired by the Board under such terms as the Board and the consulting or interim minister shall determine. The Board shall determine whether to seek a consulting, interim or a settled minister. A settled minister candidate shall be voted upon by the membership, in accordance with Article VIII, Section 1. </a:t>
            </a:r>
            <a:endParaRPr lang="en-US" b="1" dirty="0">
              <a:solidFill>
                <a:schemeClr val="bg1"/>
              </a:solidFill>
              <a:latin typeface="Cronos Pro Semibold" panose="020C06020304030203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ronos Pro Semibold" panose="020C0602030403020304" pitchFamily="34" charset="0"/>
            </a:endParaRPr>
          </a:p>
        </p:txBody>
      </p:sp>
    </p:spTree>
    <p:extLst>
      <p:ext uri="{BB962C8B-B14F-4D97-AF65-F5344CB8AC3E}">
        <p14:creationId xmlns:p14="http://schemas.microsoft.com/office/powerpoint/2010/main" val="879792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Tree>
    <p:extLst>
      <p:ext uri="{BB962C8B-B14F-4D97-AF65-F5344CB8AC3E}">
        <p14:creationId xmlns:p14="http://schemas.microsoft.com/office/powerpoint/2010/main" val="4151481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solidFill>
                  <a:schemeClr val="bg1"/>
                </a:solidFill>
                <a:latin typeface="Cronos Pro Semibold" panose="020C0602030403020304" pitchFamily="34" charset="0"/>
              </a:rPr>
              <a:t>ARTICLE IV - MEETINGS OF THE MEMBERSHIP AND/OR CONGREGATION</a:t>
            </a:r>
          </a:p>
          <a:p>
            <a:pPr marL="0" lvl="0" indent="0">
              <a:lnSpc>
                <a:spcPct val="100000"/>
              </a:lnSpc>
              <a:spcBef>
                <a:spcPts val="0"/>
              </a:spcBef>
              <a:buNone/>
            </a:pPr>
            <a:endParaRPr lang="en-US" dirty="0">
              <a:solidFill>
                <a:schemeClr val="bg1"/>
              </a:solidFill>
              <a:latin typeface="Cronos Pro Semibold" panose="020C0602030403020304" pitchFamily="34" charset="0"/>
            </a:endParaRPr>
          </a:p>
          <a:p>
            <a:pPr marL="0" lvl="0" indent="0">
              <a:lnSpc>
                <a:spcPct val="100000"/>
              </a:lnSpc>
              <a:spcBef>
                <a:spcPts val="0"/>
              </a:spcBef>
              <a:buNone/>
            </a:pPr>
            <a:r>
              <a:rPr lang="en-US" dirty="0">
                <a:solidFill>
                  <a:schemeClr val="bg1"/>
                </a:solidFill>
                <a:latin typeface="Cronos Pro Semibold" panose="020C0602030403020304" pitchFamily="34" charset="0"/>
              </a:rPr>
              <a:t>1. There shall be two business meetings each fiscal year.</a:t>
            </a:r>
          </a:p>
        </p:txBody>
      </p:sp>
    </p:spTree>
    <p:extLst>
      <p:ext uri="{BB962C8B-B14F-4D97-AF65-F5344CB8AC3E}">
        <p14:creationId xmlns:p14="http://schemas.microsoft.com/office/powerpoint/2010/main" val="352643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solidFill>
                  <a:schemeClr val="bg1"/>
                </a:solidFill>
                <a:latin typeface="Cronos Pro Semibold" panose="020C0602030403020304" pitchFamily="34" charset="0"/>
              </a:rPr>
              <a:t>A. The Annual Meeting shall be held between May 1 and June 15. The day and hour and agenda of each Annual Meeting shall be set by the Board of Trustees. The agenda shall include (but not be limited to): year-end reports, Nominating Committee report and elections, unfinished and new business, and the adoption of the annual budget. Items to be voted on, other than new business, shall be so designated.</a:t>
            </a:r>
            <a:r>
              <a:rPr lang="en-US" dirty="0">
                <a:solidFill>
                  <a:schemeClr val="accent3">
                    <a:lumMod val="60000"/>
                    <a:lumOff val="40000"/>
                  </a:schemeClr>
                </a:solidFill>
                <a:latin typeface="Cronos Pro Semibold" panose="020C0602030403020304" pitchFamily="34" charset="0"/>
              </a:rPr>
              <a:t> Absentee voting will be made available prior to the meeting; however, absentee votes will not be counted if the motion upon which the congregation votes is amended during the meeting. See Article VII.5</a:t>
            </a:r>
          </a:p>
        </p:txBody>
      </p:sp>
    </p:spTree>
    <p:extLst>
      <p:ext uri="{BB962C8B-B14F-4D97-AF65-F5344CB8AC3E}">
        <p14:creationId xmlns:p14="http://schemas.microsoft.com/office/powerpoint/2010/main" val="2500264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solidFill>
                  <a:schemeClr val="bg1"/>
                </a:solidFill>
                <a:latin typeface="Cronos Pro Semibold" panose="020C0602030403020304" pitchFamily="34" charset="0"/>
              </a:rPr>
              <a:t>B. A mid-year business meeting shall be held before March 1 of each year. The day and hour and agenda shall be set by the Board of Trustees. The agenda shall include (but not be limited to): a discussion of goals, program and budget issues. Items to be voted on, other than new business, shall so be designated. </a:t>
            </a:r>
            <a:r>
              <a:rPr lang="en-US" dirty="0">
                <a:solidFill>
                  <a:schemeClr val="accent3">
                    <a:lumMod val="60000"/>
                    <a:lumOff val="40000"/>
                  </a:schemeClr>
                </a:solidFill>
                <a:latin typeface="Cronos Pro Semibold" panose="020C0602030403020304" pitchFamily="34" charset="0"/>
              </a:rPr>
              <a:t>Absentee voting will be made available prior to the meeting; however, absentee votes will not be counted if the motion upon which the congregation votes is amended during the meeting.</a:t>
            </a:r>
          </a:p>
        </p:txBody>
      </p:sp>
    </p:spTree>
    <p:extLst>
      <p:ext uri="{BB962C8B-B14F-4D97-AF65-F5344CB8AC3E}">
        <p14:creationId xmlns:p14="http://schemas.microsoft.com/office/powerpoint/2010/main" val="786432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
        <p:nvSpPr>
          <p:cNvPr id="3" name="Content Placeholder 2"/>
          <p:cNvSpPr>
            <a:spLocks noGrp="1"/>
          </p:cNvSpPr>
          <p:nvPr>
            <p:ph idx="1"/>
          </p:nvPr>
        </p:nvSpPr>
        <p:spPr/>
        <p:txBody>
          <a:bodyPr/>
          <a:lstStyle/>
          <a:p>
            <a:pPr marL="0" indent="0">
              <a:lnSpc>
                <a:spcPct val="100000"/>
              </a:lnSpc>
              <a:spcBef>
                <a:spcPts val="0"/>
              </a:spcBef>
              <a:buNone/>
            </a:pPr>
            <a:r>
              <a:rPr lang="en-US" b="1" dirty="0">
                <a:solidFill>
                  <a:schemeClr val="bg1"/>
                </a:solidFill>
                <a:latin typeface="Cronos Pro Semibold" panose="020C0602030403020304" pitchFamily="34" charset="0"/>
              </a:rPr>
              <a:t>ARTICLE VII - THE NOMINATING COMMITTEE AND ELECTIONS </a:t>
            </a:r>
          </a:p>
          <a:p>
            <a:pPr marL="0" lvl="0" indent="0">
              <a:lnSpc>
                <a:spcPct val="100000"/>
              </a:lnSpc>
              <a:spcBef>
                <a:spcPts val="0"/>
              </a:spcBef>
              <a:buNone/>
            </a:pPr>
            <a:r>
              <a:rPr lang="en-US" dirty="0">
                <a:solidFill>
                  <a:schemeClr val="bg1"/>
                </a:solidFill>
                <a:latin typeface="Cronos Pro Semibold" panose="020C0602030403020304" pitchFamily="34" charset="0"/>
              </a:rPr>
              <a:t>5. All elections shall be by secret written ballot except in those cases where there are no opposing candidates.</a:t>
            </a:r>
            <a:r>
              <a:rPr lang="en-US" dirty="0">
                <a:latin typeface="Cronos Pro Semibold" panose="020C0602030403020304" pitchFamily="34" charset="0"/>
              </a:rPr>
              <a:t> </a:t>
            </a:r>
            <a:r>
              <a:rPr lang="en-US" strike="sngStrike" dirty="0">
                <a:solidFill>
                  <a:schemeClr val="accent3">
                    <a:lumMod val="60000"/>
                    <a:lumOff val="40000"/>
                  </a:schemeClr>
                </a:solidFill>
                <a:latin typeface="Cronos Pro Semibold" panose="020C0602030403020304" pitchFamily="34" charset="0"/>
              </a:rPr>
              <a:t>For the benefit of homebound members or those with other special circumstances, </a:t>
            </a:r>
            <a:r>
              <a:rPr lang="en-US" strike="sngStrike" dirty="0" err="1">
                <a:solidFill>
                  <a:schemeClr val="accent3">
                    <a:lumMod val="60000"/>
                    <a:lumOff val="40000"/>
                  </a:schemeClr>
                </a:solidFill>
                <a:latin typeface="Cronos Pro Semibold" panose="020C0602030403020304" pitchFamily="34" charset="0"/>
              </a:rPr>
              <a:t>a</a:t>
            </a:r>
            <a:r>
              <a:rPr lang="en-US" dirty="0" err="1">
                <a:solidFill>
                  <a:schemeClr val="accent3">
                    <a:lumMod val="60000"/>
                    <a:lumOff val="40000"/>
                  </a:schemeClr>
                </a:solidFill>
                <a:latin typeface="Cronos Pro Semibold" panose="020C0602030403020304" pitchFamily="34" charset="0"/>
              </a:rPr>
              <a:t>A</a:t>
            </a:r>
            <a:r>
              <a:rPr lang="en-US" dirty="0" err="1">
                <a:solidFill>
                  <a:schemeClr val="bg1"/>
                </a:solidFill>
                <a:latin typeface="Cronos Pro Semibold" panose="020C0602030403020304" pitchFamily="34" charset="0"/>
              </a:rPr>
              <a:t>n</a:t>
            </a:r>
            <a:r>
              <a:rPr lang="en-US" dirty="0">
                <a:solidFill>
                  <a:schemeClr val="bg1"/>
                </a:solidFill>
                <a:latin typeface="Cronos Pro Semibold" panose="020C0602030403020304" pitchFamily="34" charset="0"/>
              </a:rPr>
              <a:t> absentee voting procedure may be developed for elections. </a:t>
            </a:r>
          </a:p>
        </p:txBody>
      </p:sp>
    </p:spTree>
    <p:extLst>
      <p:ext uri="{BB962C8B-B14F-4D97-AF65-F5344CB8AC3E}">
        <p14:creationId xmlns:p14="http://schemas.microsoft.com/office/powerpoint/2010/main" val="4106277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
        <p:nvSpPr>
          <p:cNvPr id="3" name="Content Placeholder 2"/>
          <p:cNvSpPr>
            <a:spLocks noGrp="1"/>
          </p:cNvSpPr>
          <p:nvPr>
            <p:ph idx="1"/>
          </p:nvPr>
        </p:nvSpPr>
        <p:spPr/>
        <p:txBody>
          <a:bodyPr/>
          <a:lstStyle/>
          <a:p>
            <a:pPr marL="0" indent="0">
              <a:buNone/>
            </a:pPr>
            <a:r>
              <a:rPr lang="en-US" b="1" dirty="0">
                <a:solidFill>
                  <a:schemeClr val="bg1"/>
                </a:solidFill>
                <a:latin typeface="Cronos Pro Semibold" panose="020C0602030403020304" pitchFamily="34" charset="0"/>
              </a:rPr>
              <a:t>ARTICLE VIII - THE MINISTER(S) </a:t>
            </a:r>
          </a:p>
          <a:p>
            <a:pPr marL="0" indent="0">
              <a:buNone/>
            </a:pPr>
            <a:r>
              <a:rPr lang="en-US" dirty="0">
                <a:solidFill>
                  <a:schemeClr val="bg1"/>
                </a:solidFill>
                <a:latin typeface="Cronos Pro Semibold" panose="020C0602030403020304" pitchFamily="34" charset="0"/>
              </a:rPr>
              <a:t>1. The membership shall call all settled ministers for the church. The minister(s) shall be called by a two-thirds vote of the church members present and voting at a meeting of the membership, called for that purpose, and shall continue to serve during mutual satisfaction.</a:t>
            </a:r>
            <a:r>
              <a:rPr lang="en-US" dirty="0">
                <a:latin typeface="Cronos Pro Semibold" panose="020C0602030403020304" pitchFamily="34" charset="0"/>
              </a:rPr>
              <a:t> </a:t>
            </a:r>
            <a:r>
              <a:rPr lang="en-US" strike="sngStrike" dirty="0">
                <a:solidFill>
                  <a:schemeClr val="accent3">
                    <a:lumMod val="60000"/>
                    <a:lumOff val="40000"/>
                  </a:schemeClr>
                </a:solidFill>
                <a:latin typeface="Cronos Pro Semibold" panose="020C0602030403020304" pitchFamily="34" charset="0"/>
              </a:rPr>
              <a:t>For the benefit of homebound members or those with special circumstances, </a:t>
            </a:r>
            <a:r>
              <a:rPr lang="en-US" strike="sngStrike" dirty="0" err="1">
                <a:solidFill>
                  <a:schemeClr val="accent3">
                    <a:lumMod val="60000"/>
                    <a:lumOff val="40000"/>
                  </a:schemeClr>
                </a:solidFill>
                <a:latin typeface="Cronos Pro Semibold" panose="020C0602030403020304" pitchFamily="34" charset="0"/>
              </a:rPr>
              <a:t>a</a:t>
            </a:r>
            <a:r>
              <a:rPr lang="en-US" dirty="0" err="1">
                <a:solidFill>
                  <a:schemeClr val="accent3">
                    <a:lumMod val="60000"/>
                    <a:lumOff val="40000"/>
                  </a:schemeClr>
                </a:solidFill>
                <a:latin typeface="Cronos Pro Semibold" panose="020C0602030403020304" pitchFamily="34" charset="0"/>
              </a:rPr>
              <a:t>A</a:t>
            </a:r>
            <a:r>
              <a:rPr lang="en-US" dirty="0" err="1">
                <a:solidFill>
                  <a:schemeClr val="bg1"/>
                </a:solidFill>
                <a:latin typeface="Cronos Pro Semibold" panose="020C0602030403020304" pitchFamily="34" charset="0"/>
              </a:rPr>
              <a:t>n</a:t>
            </a:r>
            <a:r>
              <a:rPr lang="en-US" dirty="0">
                <a:solidFill>
                  <a:schemeClr val="bg1"/>
                </a:solidFill>
                <a:latin typeface="Cronos Pro Semibold" panose="020C0602030403020304" pitchFamily="34" charset="0"/>
              </a:rPr>
              <a:t> absentee voting procedure may be developed for calling a minister. </a:t>
            </a:r>
            <a:endParaRPr lang="en-US" b="1" dirty="0">
              <a:solidFill>
                <a:schemeClr val="bg1"/>
              </a:solidFill>
              <a:latin typeface="Cronos Pro Semibold" panose="020C06020304030203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ronos Pro Semibold" panose="020C0602030403020304" pitchFamily="34" charset="0"/>
            </a:endParaRPr>
          </a:p>
        </p:txBody>
      </p:sp>
    </p:spTree>
    <p:extLst>
      <p:ext uri="{BB962C8B-B14F-4D97-AF65-F5344CB8AC3E}">
        <p14:creationId xmlns:p14="http://schemas.microsoft.com/office/powerpoint/2010/main" val="2494760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solidFill>
                  <a:schemeClr val="bg1"/>
                </a:solidFill>
                <a:latin typeface="Cronos Pro Semibold" panose="020C0602030403020304" pitchFamily="34" charset="0"/>
              </a:rPr>
              <a:t>ARTICLE XII </a:t>
            </a:r>
            <a:r>
              <a:rPr lang="mr-IN" dirty="0">
                <a:solidFill>
                  <a:schemeClr val="bg1"/>
                </a:solidFill>
                <a:latin typeface="Cronos Pro Semibold" panose="020C0602030403020304" pitchFamily="34" charset="0"/>
              </a:rPr>
              <a:t>–</a:t>
            </a:r>
            <a:r>
              <a:rPr lang="en-US" dirty="0">
                <a:solidFill>
                  <a:schemeClr val="bg1"/>
                </a:solidFill>
                <a:latin typeface="Cronos Pro Semibold" panose="020C0602030403020304" pitchFamily="34" charset="0"/>
              </a:rPr>
              <a:t> AMENDMENTS</a:t>
            </a:r>
          </a:p>
          <a:p>
            <a:pPr marL="0" lvl="0" indent="0">
              <a:lnSpc>
                <a:spcPct val="100000"/>
              </a:lnSpc>
              <a:spcBef>
                <a:spcPts val="0"/>
              </a:spcBef>
              <a:buNone/>
            </a:pPr>
            <a:r>
              <a:rPr lang="en-US" dirty="0">
                <a:solidFill>
                  <a:schemeClr val="bg1"/>
                </a:solidFill>
                <a:latin typeface="Cronos Pro Semibold" panose="020C0602030403020304" pitchFamily="34" charset="0"/>
              </a:rPr>
              <a:t>1. Amendments to this Constitution may be proposed by the Board of Trustees or by written petition signed by a group equal to the quorum, who are members of the church.</a:t>
            </a:r>
          </a:p>
        </p:txBody>
      </p:sp>
    </p:spTree>
    <p:extLst>
      <p:ext uri="{BB962C8B-B14F-4D97-AF65-F5344CB8AC3E}">
        <p14:creationId xmlns:p14="http://schemas.microsoft.com/office/powerpoint/2010/main" val="3231964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Absentee Voting</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solidFill>
                  <a:schemeClr val="bg1"/>
                </a:solidFill>
                <a:latin typeface="Cronos Pro Semibold" panose="020C0602030403020304" pitchFamily="34" charset="0"/>
              </a:rPr>
              <a:t>2. Amendments shall be adopted by a two-thirds vote of members of the church </a:t>
            </a:r>
            <a:r>
              <a:rPr lang="en-US" strike="sngStrike" dirty="0">
                <a:solidFill>
                  <a:schemeClr val="accent3">
                    <a:lumMod val="60000"/>
                    <a:lumOff val="40000"/>
                  </a:schemeClr>
                </a:solidFill>
                <a:latin typeface="Cronos Pro Semibold" panose="020C0602030403020304" pitchFamily="34" charset="0"/>
              </a:rPr>
              <a:t>present and</a:t>
            </a:r>
            <a:r>
              <a:rPr lang="en-US" dirty="0">
                <a:solidFill>
                  <a:schemeClr val="accent3">
                    <a:lumMod val="60000"/>
                    <a:lumOff val="40000"/>
                  </a:schemeClr>
                </a:solidFill>
                <a:latin typeface="Cronos Pro Semibold" panose="020C0602030403020304" pitchFamily="34" charset="0"/>
              </a:rPr>
              <a:t> </a:t>
            </a:r>
            <a:r>
              <a:rPr lang="en-US" dirty="0">
                <a:solidFill>
                  <a:schemeClr val="bg1"/>
                </a:solidFill>
                <a:latin typeface="Cronos Pro Semibold" panose="020C0602030403020304" pitchFamily="34" charset="0"/>
              </a:rPr>
              <a:t>voting</a:t>
            </a:r>
            <a:r>
              <a:rPr lang="en-US" dirty="0">
                <a:solidFill>
                  <a:schemeClr val="accent3">
                    <a:lumMod val="60000"/>
                    <a:lumOff val="40000"/>
                  </a:schemeClr>
                </a:solidFill>
                <a:latin typeface="Cronos Pro Semibold" panose="020C0602030403020304" pitchFamily="34" charset="0"/>
              </a:rPr>
              <a:t> in-person or absentee</a:t>
            </a:r>
            <a:r>
              <a:rPr lang="en-US" dirty="0">
                <a:solidFill>
                  <a:srgbClr val="0070C0"/>
                </a:solidFill>
                <a:latin typeface="Cronos Pro Semibold" panose="020C0602030403020304" pitchFamily="34" charset="0"/>
              </a:rPr>
              <a:t> </a:t>
            </a:r>
            <a:r>
              <a:rPr lang="en-US" dirty="0">
                <a:solidFill>
                  <a:schemeClr val="bg1"/>
                </a:solidFill>
                <a:latin typeface="Cronos Pro Semibold" panose="020C0602030403020304" pitchFamily="34" charset="0"/>
              </a:rPr>
              <a:t>at a business meeting or special meeting called for that purpose. Written notice of the exact text of such proposed amendments, by means of the church newsletter, electronic distribution, posting on the church website or otherwise, shall be given to each member of the church at least 30 days prior to the meeting.</a:t>
            </a:r>
          </a:p>
        </p:txBody>
      </p:sp>
    </p:spTree>
    <p:extLst>
      <p:ext uri="{BB962C8B-B14F-4D97-AF65-F5344CB8AC3E}">
        <p14:creationId xmlns:p14="http://schemas.microsoft.com/office/powerpoint/2010/main" val="2805109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Board Governance Policies</a:t>
            </a:r>
          </a:p>
        </p:txBody>
      </p:sp>
      <p:sp>
        <p:nvSpPr>
          <p:cNvPr id="3" name="Content Placeholder 2"/>
          <p:cNvSpPr>
            <a:spLocks noGrp="1"/>
          </p:cNvSpPr>
          <p:nvPr>
            <p:ph idx="1"/>
          </p:nvPr>
        </p:nvSpPr>
        <p:spPr/>
        <p:txBody>
          <a:bodyPr/>
          <a:lstStyle/>
          <a:p>
            <a:pPr marL="0" indent="0">
              <a:lnSpc>
                <a:spcPct val="100000"/>
              </a:lnSpc>
              <a:spcBef>
                <a:spcPts val="0"/>
              </a:spcBef>
              <a:buNone/>
            </a:pPr>
            <a:r>
              <a:rPr lang="en-US" b="1" dirty="0">
                <a:solidFill>
                  <a:schemeClr val="bg1"/>
                </a:solidFill>
                <a:latin typeface="Cronos Pro Semibold" panose="020C0602030403020304" pitchFamily="34" charset="0"/>
              </a:rPr>
              <a:t>ARTICLE V - MEMBER ELECTED LEADERSHIP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ronos Pro Semibold" panose="020C0602030403020304" pitchFamily="34" charset="0"/>
            </a:endParaRPr>
          </a:p>
        </p:txBody>
      </p:sp>
    </p:spTree>
    <p:extLst>
      <p:ext uri="{BB962C8B-B14F-4D97-AF65-F5344CB8AC3E}">
        <p14:creationId xmlns:p14="http://schemas.microsoft.com/office/powerpoint/2010/main" val="1169187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Opening Words - Rev. Marian Stewart</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Memorial Moment - Rev. Eric Meter</a:t>
            </a:r>
          </a:p>
        </p:txBody>
      </p:sp>
    </p:spTree>
    <p:extLst>
      <p:ext uri="{BB962C8B-B14F-4D97-AF65-F5344CB8AC3E}">
        <p14:creationId xmlns:p14="http://schemas.microsoft.com/office/powerpoint/2010/main" val="1457477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Board Governance Policies</a:t>
            </a:r>
          </a:p>
        </p:txBody>
      </p:sp>
      <p:sp>
        <p:nvSpPr>
          <p:cNvPr id="3" name="Content Placeholder 2"/>
          <p:cNvSpPr>
            <a:spLocks noGrp="1"/>
          </p:cNvSpPr>
          <p:nvPr>
            <p:ph idx="1"/>
          </p:nvPr>
        </p:nvSpPr>
        <p:spPr/>
        <p:txBody>
          <a:bodyPr>
            <a:normAutofit lnSpcReduction="10000"/>
          </a:bodyPr>
          <a:lstStyle/>
          <a:p>
            <a:pPr marL="0" lvl="0" indent="0">
              <a:lnSpc>
                <a:spcPct val="100000"/>
              </a:lnSpc>
              <a:spcBef>
                <a:spcPts val="0"/>
              </a:spcBef>
              <a:buNone/>
            </a:pPr>
            <a:r>
              <a:rPr lang="en-US" dirty="0">
                <a:solidFill>
                  <a:schemeClr val="bg1"/>
                </a:solidFill>
                <a:latin typeface="Cronos Pro Semibold" panose="020C0602030403020304" pitchFamily="34" charset="0"/>
              </a:rPr>
              <a:t>D. The Board of Trustees may adopt, for its government, </a:t>
            </a:r>
            <a:r>
              <a:rPr lang="en-US" dirty="0">
                <a:solidFill>
                  <a:schemeClr val="accent3">
                    <a:lumMod val="60000"/>
                    <a:lumOff val="40000"/>
                  </a:schemeClr>
                </a:solidFill>
                <a:latin typeface="Cronos Pro Semibold" panose="020C0602030403020304" pitchFamily="34" charset="0"/>
              </a:rPr>
              <a:t>Governance Policies </a:t>
            </a:r>
            <a:r>
              <a:rPr lang="en-US" strike="sngStrike" dirty="0">
                <a:solidFill>
                  <a:schemeClr val="accent3">
                    <a:lumMod val="60000"/>
                    <a:lumOff val="40000"/>
                  </a:schemeClr>
                </a:solidFill>
                <a:latin typeface="Cronos Pro Semibold" panose="020C0602030403020304" pitchFamily="34" charset="0"/>
              </a:rPr>
              <a:t>Standing Rules not in</a:t>
            </a:r>
            <a:r>
              <a:rPr lang="en-US" dirty="0">
                <a:solidFill>
                  <a:schemeClr val="accent3">
                    <a:lumMod val="60000"/>
                    <a:lumOff val="40000"/>
                  </a:schemeClr>
                </a:solidFill>
                <a:latin typeface="Cronos Pro Semibold" panose="020C0602030403020304" pitchFamily="34" charset="0"/>
              </a:rPr>
              <a:t> </a:t>
            </a:r>
            <a:r>
              <a:rPr lang="en-US" dirty="0">
                <a:solidFill>
                  <a:schemeClr val="bg1"/>
                </a:solidFill>
                <a:latin typeface="Cronos Pro Semibold" panose="020C0602030403020304" pitchFamily="34" charset="0"/>
              </a:rPr>
              <a:t>consistent with this Constitution.</a:t>
            </a:r>
            <a:r>
              <a:rPr lang="en-US" dirty="0">
                <a:solidFill>
                  <a:srgbClr val="0070C0"/>
                </a:solidFill>
                <a:latin typeface="Cronos Pro Semibold" panose="020C0602030403020304" pitchFamily="34" charset="0"/>
              </a:rPr>
              <a:t> </a:t>
            </a:r>
            <a:r>
              <a:rPr lang="en-US" strike="sngStrike" dirty="0">
                <a:solidFill>
                  <a:schemeClr val="accent3">
                    <a:lumMod val="60000"/>
                    <a:lumOff val="40000"/>
                  </a:schemeClr>
                </a:solidFill>
                <a:latin typeface="Cronos Pro Semibold" panose="020C0602030403020304" pitchFamily="34" charset="0"/>
              </a:rPr>
              <a:t>Notice of the proposed adoption of any Standing Rules shall be given the congregation through the church newsletter not fewer than ten days prior to the meeting of the Board of Trustees at which such action is scheduled for a vote. Any </a:t>
            </a:r>
            <a:r>
              <a:rPr lang="en-US" strike="sngStrike" dirty="0" err="1">
                <a:solidFill>
                  <a:schemeClr val="accent3">
                    <a:lumMod val="60000"/>
                    <a:lumOff val="40000"/>
                  </a:schemeClr>
                </a:solidFill>
                <a:latin typeface="Cronos Pro Semibold" panose="020C0602030403020304" pitchFamily="34" charset="0"/>
              </a:rPr>
              <a:t>a</a:t>
            </a:r>
            <a:r>
              <a:rPr lang="en-US" dirty="0" err="1">
                <a:solidFill>
                  <a:schemeClr val="accent3">
                    <a:lumMod val="60000"/>
                    <a:lumOff val="40000"/>
                  </a:schemeClr>
                </a:solidFill>
                <a:latin typeface="Cronos Pro Semibold" panose="020C0602030403020304" pitchFamily="34" charset="0"/>
              </a:rPr>
              <a:t>A</a:t>
            </a:r>
            <a:r>
              <a:rPr lang="en-US" dirty="0" err="1">
                <a:solidFill>
                  <a:schemeClr val="bg1"/>
                </a:solidFill>
                <a:latin typeface="Cronos Pro Semibold" panose="020C0602030403020304" pitchFamily="34" charset="0"/>
              </a:rPr>
              <a:t>mendments</a:t>
            </a:r>
            <a:r>
              <a:rPr lang="en-US" dirty="0">
                <a:solidFill>
                  <a:schemeClr val="bg1"/>
                </a:solidFill>
                <a:latin typeface="Cronos Pro Semibold" panose="020C0602030403020304" pitchFamily="34" charset="0"/>
              </a:rPr>
              <a:t> to the </a:t>
            </a:r>
            <a:r>
              <a:rPr lang="en-US" dirty="0">
                <a:solidFill>
                  <a:schemeClr val="accent3">
                    <a:lumMod val="60000"/>
                    <a:lumOff val="40000"/>
                  </a:schemeClr>
                </a:solidFill>
                <a:latin typeface="Cronos Pro Semibold" panose="020C0602030403020304" pitchFamily="34" charset="0"/>
              </a:rPr>
              <a:t>Governance Policies </a:t>
            </a:r>
            <a:r>
              <a:rPr lang="en-US" strike="sngStrike" dirty="0">
                <a:solidFill>
                  <a:schemeClr val="accent3">
                    <a:lumMod val="60000"/>
                    <a:lumOff val="40000"/>
                  </a:schemeClr>
                </a:solidFill>
                <a:latin typeface="Cronos Pro Semibold" panose="020C0602030403020304" pitchFamily="34" charset="0"/>
              </a:rPr>
              <a:t>Standing Rules which have been</a:t>
            </a:r>
            <a:r>
              <a:rPr lang="en-US" dirty="0">
                <a:solidFill>
                  <a:schemeClr val="accent3">
                    <a:lumMod val="60000"/>
                    <a:lumOff val="40000"/>
                  </a:schemeClr>
                </a:solidFill>
                <a:latin typeface="Cronos Pro Semibold" panose="020C0602030403020304" pitchFamily="34" charset="0"/>
              </a:rPr>
              <a:t> </a:t>
            </a:r>
            <a:r>
              <a:rPr lang="en-US" dirty="0">
                <a:solidFill>
                  <a:schemeClr val="bg1"/>
                </a:solidFill>
                <a:latin typeface="Cronos Pro Semibold" panose="020C0602030403020304" pitchFamily="34" charset="0"/>
              </a:rPr>
              <a:t>adopted by the Board of Trustees shall be reported in the church newsletter. The Secretary of the Board of Trustees shall assure that an updated copy of the Constitution and </a:t>
            </a:r>
            <a:r>
              <a:rPr lang="en-US" dirty="0">
                <a:solidFill>
                  <a:schemeClr val="accent3">
                    <a:lumMod val="60000"/>
                    <a:lumOff val="40000"/>
                  </a:schemeClr>
                </a:solidFill>
                <a:latin typeface="Cronos Pro Semibold" panose="020C0602030403020304" pitchFamily="34" charset="0"/>
              </a:rPr>
              <a:t>Governance </a:t>
            </a:r>
            <a:r>
              <a:rPr lang="en-US" dirty="0" err="1">
                <a:solidFill>
                  <a:schemeClr val="accent3">
                    <a:lumMod val="60000"/>
                    <a:lumOff val="40000"/>
                  </a:schemeClr>
                </a:solidFill>
                <a:latin typeface="Cronos Pro Semibold" panose="020C0602030403020304" pitchFamily="34" charset="0"/>
              </a:rPr>
              <a:t>Policies</a:t>
            </a:r>
            <a:r>
              <a:rPr lang="en-US" strike="sngStrike" dirty="0" err="1">
                <a:solidFill>
                  <a:schemeClr val="accent3">
                    <a:lumMod val="60000"/>
                    <a:lumOff val="40000"/>
                  </a:schemeClr>
                </a:solidFill>
                <a:latin typeface="Cronos Pro Semibold" panose="020C0602030403020304" pitchFamily="34" charset="0"/>
              </a:rPr>
              <a:t>Standing</a:t>
            </a:r>
            <a:r>
              <a:rPr lang="en-US" strike="sngStrike" dirty="0">
                <a:solidFill>
                  <a:schemeClr val="accent3">
                    <a:lumMod val="60000"/>
                    <a:lumOff val="40000"/>
                  </a:schemeClr>
                </a:solidFill>
                <a:latin typeface="Cronos Pro Semibold" panose="020C0602030403020304" pitchFamily="34" charset="0"/>
              </a:rPr>
              <a:t> Rules</a:t>
            </a:r>
            <a:r>
              <a:rPr lang="en-US" dirty="0">
                <a:solidFill>
                  <a:schemeClr val="accent3">
                    <a:lumMod val="60000"/>
                    <a:lumOff val="40000"/>
                  </a:schemeClr>
                </a:solidFill>
                <a:latin typeface="Cronos Pro Semibold" panose="020C0602030403020304" pitchFamily="34" charset="0"/>
              </a:rPr>
              <a:t> </a:t>
            </a:r>
            <a:r>
              <a:rPr lang="en-US" dirty="0">
                <a:solidFill>
                  <a:schemeClr val="bg1"/>
                </a:solidFill>
                <a:latin typeface="Cronos Pro Semibold" panose="020C0602030403020304" pitchFamily="34" charset="0"/>
              </a:rPr>
              <a:t>are posted on the </a:t>
            </a:r>
            <a:r>
              <a:rPr lang="en-US" strike="sngStrike" dirty="0">
                <a:solidFill>
                  <a:schemeClr val="accent3">
                    <a:lumMod val="60000"/>
                    <a:lumOff val="40000"/>
                  </a:schemeClr>
                </a:solidFill>
                <a:latin typeface="Cronos Pro Semibold" panose="020C0602030403020304" pitchFamily="34" charset="0"/>
              </a:rPr>
              <a:t>church bulletin board and the</a:t>
            </a:r>
            <a:r>
              <a:rPr lang="en-US" dirty="0">
                <a:solidFill>
                  <a:schemeClr val="accent3">
                    <a:lumMod val="60000"/>
                    <a:lumOff val="40000"/>
                  </a:schemeClr>
                </a:solidFill>
                <a:latin typeface="Cronos Pro Semibold" panose="020C0602030403020304" pitchFamily="34" charset="0"/>
              </a:rPr>
              <a:t> </a:t>
            </a:r>
            <a:r>
              <a:rPr lang="en-US" dirty="0">
                <a:solidFill>
                  <a:schemeClr val="bg1"/>
                </a:solidFill>
                <a:latin typeface="Cronos Pro Semibold" panose="020C0602030403020304" pitchFamily="34" charset="0"/>
              </a:rPr>
              <a:t>church website at all times. </a:t>
            </a:r>
          </a:p>
        </p:txBody>
      </p:sp>
    </p:spTree>
    <p:extLst>
      <p:ext uri="{BB962C8B-B14F-4D97-AF65-F5344CB8AC3E}">
        <p14:creationId xmlns:p14="http://schemas.microsoft.com/office/powerpoint/2010/main" val="367471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Remove Executive Committee</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strike="sngStrike" dirty="0">
                <a:solidFill>
                  <a:schemeClr val="accent3">
                    <a:lumMod val="60000"/>
                    <a:lumOff val="40000"/>
                  </a:schemeClr>
                </a:solidFill>
                <a:latin typeface="Cronos Pro Semibold" panose="020C0602030403020304" pitchFamily="34" charset="0"/>
              </a:rPr>
              <a:t>G. The Executive Committee of the Board of Trustees shall consist of the chair, vice-chair, secretary, immediate past board chair, and other person(s) designated by the board chair. Unless otherwise authorized by the Board, the authority of the executive committee shall be to plan all board meeting agendas and to make decisions with regard to matters that must be dealt with before the next scheduled meeting of the Board. All such actions must be reviewed for ratification by the Board at the next meeting of the Board of Trustees. </a:t>
            </a:r>
          </a:p>
        </p:txBody>
      </p:sp>
    </p:spTree>
    <p:extLst>
      <p:ext uri="{BB962C8B-B14F-4D97-AF65-F5344CB8AC3E}">
        <p14:creationId xmlns:p14="http://schemas.microsoft.com/office/powerpoint/2010/main" val="1510782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Governance Policy</a:t>
            </a:r>
          </a:p>
        </p:txBody>
      </p:sp>
      <p:sp>
        <p:nvSpPr>
          <p:cNvPr id="3" name="Content Placeholder 2"/>
          <p:cNvSpPr>
            <a:spLocks noGrp="1"/>
          </p:cNvSpPr>
          <p:nvPr>
            <p:ph idx="1"/>
          </p:nvPr>
        </p:nvSpPr>
        <p:spPr/>
        <p:txBody>
          <a:bodyPr/>
          <a:lstStyle/>
          <a:p>
            <a:pPr marL="0" indent="0">
              <a:lnSpc>
                <a:spcPct val="100000"/>
              </a:lnSpc>
              <a:spcBef>
                <a:spcPts val="0"/>
              </a:spcBef>
              <a:buNone/>
            </a:pPr>
            <a:r>
              <a:rPr lang="en-US" b="1" dirty="0">
                <a:solidFill>
                  <a:schemeClr val="bg1"/>
                </a:solidFill>
                <a:latin typeface="Cronos Pro Semibold" panose="020C0602030403020304" pitchFamily="34" charset="0"/>
              </a:rPr>
              <a:t>ARTICLE VIII - THE MINISTER(S)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ronos Pro Semibold" panose="020C0602030403020304" pitchFamily="34" charset="0"/>
            </a:endParaRPr>
          </a:p>
          <a:p>
            <a:pPr marL="0" lvl="0" indent="0">
              <a:lnSpc>
                <a:spcPct val="100000"/>
              </a:lnSpc>
              <a:spcBef>
                <a:spcPts val="0"/>
              </a:spcBef>
              <a:buNone/>
            </a:pPr>
            <a:r>
              <a:rPr lang="en-US" dirty="0">
                <a:solidFill>
                  <a:schemeClr val="bg1"/>
                </a:solidFill>
                <a:latin typeface="Cronos Pro Semibold" panose="020C0602030403020304" pitchFamily="34" charset="0"/>
              </a:rPr>
              <a:t>3. An interim minister or consulting minister may be dismissed by the Board of Trustees without a vote of the congregation according to procedures established in a </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Governance Policy </a:t>
            </a:r>
            <a:r>
              <a:rPr lang="en-US" strike="sngStrike" dirty="0">
                <a:solidFill>
                  <a:schemeClr val="accent3">
                    <a:lumMod val="60000"/>
                    <a:lumOff val="40000"/>
                  </a:schemeClr>
                </a:solidFill>
                <a:latin typeface="Cronos Pro Semibold" panose="020C0602030403020304" pitchFamily="34" charset="0"/>
              </a:rPr>
              <a:t>Standing Rule</a:t>
            </a:r>
            <a:r>
              <a:rPr lang="en-US" dirty="0">
                <a:solidFill>
                  <a:schemeClr val="accent3">
                    <a:lumMod val="60000"/>
                    <a:lumOff val="40000"/>
                  </a:schemeClr>
                </a:solidFill>
                <a:latin typeface="Cronos Pro Semibold" panose="020C0602030403020304" pitchFamily="34" charset="0"/>
              </a:rPr>
              <a:t> </a:t>
            </a:r>
            <a:r>
              <a:rPr lang="en-US" dirty="0">
                <a:solidFill>
                  <a:schemeClr val="bg1"/>
                </a:solidFill>
                <a:latin typeface="Cronos Pro Semibold" panose="020C0602030403020304" pitchFamily="34" charset="0"/>
              </a:rPr>
              <a:t>duly adopted by the Board. </a:t>
            </a:r>
          </a:p>
        </p:txBody>
      </p:sp>
    </p:spTree>
    <p:extLst>
      <p:ext uri="{BB962C8B-B14F-4D97-AF65-F5344CB8AC3E}">
        <p14:creationId xmlns:p14="http://schemas.microsoft.com/office/powerpoint/2010/main" val="891276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Partnership</a:t>
            </a:r>
          </a:p>
        </p:txBody>
      </p:sp>
      <p:sp>
        <p:nvSpPr>
          <p:cNvPr id="3" name="Content Placeholder 2"/>
          <p:cNvSpPr>
            <a:spLocks noGrp="1"/>
          </p:cNvSpPr>
          <p:nvPr>
            <p:ph idx="1"/>
          </p:nvPr>
        </p:nvSpPr>
        <p:spPr/>
        <p:txBody>
          <a:bodyPr>
            <a:normAutofit lnSpcReduction="10000"/>
          </a:bodyPr>
          <a:lstStyle/>
          <a:p>
            <a:pPr marL="0" indent="0">
              <a:lnSpc>
                <a:spcPct val="100000"/>
              </a:lnSpc>
              <a:spcBef>
                <a:spcPts val="0"/>
              </a:spcBef>
              <a:buNone/>
            </a:pPr>
            <a:r>
              <a:rPr lang="en-US" b="1" dirty="0">
                <a:solidFill>
                  <a:schemeClr val="bg1"/>
                </a:solidFill>
                <a:latin typeface="Cronos Pro Semibold" panose="020C0602030403020304" pitchFamily="34" charset="0"/>
              </a:rPr>
              <a:t>ARTICLE IX - </a:t>
            </a:r>
            <a:r>
              <a:rPr lang="en-US" b="1" dirty="0">
                <a:solidFill>
                  <a:schemeClr val="accent3">
                    <a:lumMod val="60000"/>
                    <a:lumOff val="40000"/>
                  </a:schemeClr>
                </a:solidFill>
                <a:latin typeface="Cronos Pro Semibold" panose="020C0602030403020304" pitchFamily="34" charset="0"/>
              </a:rPr>
              <a:t>COMMITTEES AND TEAMS</a:t>
            </a:r>
            <a:r>
              <a:rPr lang="en-US" b="1" strike="sngStrike" dirty="0">
                <a:solidFill>
                  <a:schemeClr val="accent3">
                    <a:lumMod val="60000"/>
                    <a:lumOff val="40000"/>
                  </a:schemeClr>
                </a:solidFill>
                <a:latin typeface="Cronos Pro Semibold" panose="020C0602030403020304" pitchFamily="34" charset="0"/>
              </a:rPr>
              <a:t>COUNCIL(S), COMMITTEES, APPOINTMENTS </a:t>
            </a:r>
          </a:p>
          <a:p>
            <a:pPr marL="0" indent="0">
              <a:lnSpc>
                <a:spcPct val="100000"/>
              </a:lnSpc>
              <a:spcBef>
                <a:spcPts val="0"/>
              </a:spcBef>
              <a:buNone/>
            </a:pPr>
            <a:endParaRPr lang="en-US" b="1" strike="sngStrike" dirty="0">
              <a:solidFill>
                <a:srgbClr val="0070C0"/>
              </a:solidFill>
              <a:latin typeface="Cronos Pro Semibold" panose="020C0602030403020304" pitchFamily="34" charset="0"/>
            </a:endParaRPr>
          </a:p>
          <a:p>
            <a:pPr marL="0" indent="0">
              <a:lnSpc>
                <a:spcPct val="100000"/>
              </a:lnSpc>
              <a:spcBef>
                <a:spcPts val="0"/>
              </a:spcBef>
              <a:buNone/>
            </a:pPr>
            <a:r>
              <a:rPr lang="en-US" dirty="0">
                <a:solidFill>
                  <a:schemeClr val="bg1"/>
                </a:solidFill>
                <a:latin typeface="Cronos Pro Semibold" panose="020C0602030403020304" pitchFamily="34" charset="0"/>
              </a:rPr>
              <a:t>1. </a:t>
            </a:r>
            <a:r>
              <a:rPr lang="en-US" dirty="0">
                <a:solidFill>
                  <a:schemeClr val="accent3">
                    <a:lumMod val="60000"/>
                    <a:lumOff val="40000"/>
                  </a:schemeClr>
                </a:solidFill>
                <a:latin typeface="Cronos Pro Semibold" panose="020C0602030403020304" pitchFamily="34" charset="0"/>
              </a:rPr>
              <a:t>In partnership, </a:t>
            </a:r>
            <a:r>
              <a:rPr lang="en-US" strike="sngStrike" dirty="0" err="1">
                <a:solidFill>
                  <a:schemeClr val="accent3">
                    <a:lumMod val="60000"/>
                    <a:lumOff val="40000"/>
                  </a:schemeClr>
                </a:solidFill>
                <a:latin typeface="Cronos Pro Semibold" panose="020C0602030403020304" pitchFamily="34" charset="0"/>
              </a:rPr>
              <a:t>T</a:t>
            </a:r>
            <a:r>
              <a:rPr lang="en-US" dirty="0" err="1">
                <a:solidFill>
                  <a:schemeClr val="accent3">
                    <a:lumMod val="60000"/>
                    <a:lumOff val="40000"/>
                  </a:schemeClr>
                </a:solidFill>
                <a:latin typeface="Cronos Pro Semibold" panose="020C0602030403020304" pitchFamily="34" charset="0"/>
              </a:rPr>
              <a:t>the</a:t>
            </a:r>
            <a:r>
              <a:rPr lang="en-US" dirty="0">
                <a:solidFill>
                  <a:srgbClr val="0070C0"/>
                </a:solidFill>
                <a:latin typeface="Cronos Pro Semibold" panose="020C0602030403020304" pitchFamily="34" charset="0"/>
              </a:rPr>
              <a:t> </a:t>
            </a:r>
            <a:r>
              <a:rPr lang="en-US" dirty="0">
                <a:solidFill>
                  <a:schemeClr val="bg1"/>
                </a:solidFill>
                <a:latin typeface="Cronos Pro Semibold" panose="020C0602030403020304" pitchFamily="34" charset="0"/>
              </a:rPr>
              <a:t>Board of Trustees,</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Ministers and senior staff </a:t>
            </a:r>
            <a:r>
              <a:rPr lang="en-US" dirty="0">
                <a:solidFill>
                  <a:schemeClr val="bg1"/>
                </a:solidFill>
                <a:latin typeface="Cronos Pro Semibold" panose="020C0602030403020304" pitchFamily="34" charset="0"/>
              </a:rPr>
              <a:t>shall establish the organizational structure and delegate responsibility and authority to carry out the activities of the church for which the Board is responsible. Lines of responsibility for Board committees and church supported organizations shall be determined by the Board. All church positions and responsibilities are defined in the</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Governance Policies </a:t>
            </a:r>
            <a:r>
              <a:rPr lang="en-US" strike="sngStrike" dirty="0">
                <a:solidFill>
                  <a:schemeClr val="accent3">
                    <a:lumMod val="60000"/>
                    <a:lumOff val="40000"/>
                  </a:schemeClr>
                </a:solidFill>
                <a:latin typeface="Cronos Pro Semibold" panose="020C0602030403020304" pitchFamily="34" charset="0"/>
              </a:rPr>
              <a:t>Standing Rules</a:t>
            </a:r>
            <a:r>
              <a:rPr lang="en-US" dirty="0">
                <a:solidFill>
                  <a:schemeClr val="accent3">
                    <a:lumMod val="60000"/>
                    <a:lumOff val="40000"/>
                  </a:schemeClr>
                </a:solidFill>
                <a:latin typeface="Cronos Pro Semibold" panose="020C0602030403020304" pitchFamily="34" charset="0"/>
              </a:rPr>
              <a:t>. </a:t>
            </a:r>
            <a:endParaRPr lang="en-US" b="1" strike="sngStrike" dirty="0">
              <a:solidFill>
                <a:schemeClr val="accent3">
                  <a:lumMod val="60000"/>
                  <a:lumOff val="40000"/>
                </a:schemeClr>
              </a:solidFill>
              <a:latin typeface="Cronos Pro Semibold" panose="020C06020304030203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ronos Pro Semibold" panose="020C0602030403020304" pitchFamily="34" charset="0"/>
            </a:endParaRPr>
          </a:p>
        </p:txBody>
      </p:sp>
    </p:spTree>
    <p:extLst>
      <p:ext uri="{BB962C8B-B14F-4D97-AF65-F5344CB8AC3E}">
        <p14:creationId xmlns:p14="http://schemas.microsoft.com/office/powerpoint/2010/main" val="77725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No Church Council</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strike="sngStrike" dirty="0">
                <a:solidFill>
                  <a:schemeClr val="accent3">
                    <a:lumMod val="60000"/>
                    <a:lumOff val="40000"/>
                  </a:schemeClr>
                </a:solidFill>
                <a:latin typeface="Cronos Pro Semibold" panose="020C0602030403020304" pitchFamily="34" charset="0"/>
              </a:rPr>
              <a:t>2. A Church Council(s) structure to include Chairs (or their representatives) of all standing and special committees shall be established by the Board. The major purpose of the Council(s) is to coordinate programming for First Church as outlined in the Standing Rules. The Coordinator of the Council(s) and/or designee, will report regularly to the Board. </a:t>
            </a:r>
          </a:p>
        </p:txBody>
      </p:sp>
    </p:spTree>
    <p:extLst>
      <p:ext uri="{BB962C8B-B14F-4D97-AF65-F5344CB8AC3E}">
        <p14:creationId xmlns:p14="http://schemas.microsoft.com/office/powerpoint/2010/main" val="622563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Governance Policy</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solidFill>
                  <a:schemeClr val="bg1"/>
                </a:solidFill>
                <a:latin typeface="Cronos Pro Semibold" panose="020C0602030403020304" pitchFamily="34" charset="0"/>
              </a:rPr>
              <a:t>3. In accordance with Article V, 4. B., the Chair of a Search Committee will be appointed according to the procedures established by the office of ministerial settlement of the Unitarian Universalist Association as such procedures are in place at the time. The Chairs of all other committees, as well as individual positions, shall be appointed by the Board of Trustees after recommendation from </a:t>
            </a:r>
            <a:r>
              <a:rPr lang="en-US" dirty="0">
                <a:solidFill>
                  <a:schemeClr val="accent3">
                    <a:lumMod val="60000"/>
                    <a:lumOff val="40000"/>
                  </a:schemeClr>
                </a:solidFill>
                <a:latin typeface="Cronos Pro Semibold" panose="020C0602030403020304" pitchFamily="34" charset="0"/>
              </a:rPr>
              <a:t>members of the congregation </a:t>
            </a:r>
            <a:r>
              <a:rPr lang="en-US" strike="sngStrike" dirty="0">
                <a:solidFill>
                  <a:schemeClr val="accent3">
                    <a:lumMod val="60000"/>
                    <a:lumOff val="40000"/>
                  </a:schemeClr>
                </a:solidFill>
                <a:latin typeface="Cronos Pro Semibold" panose="020C0602030403020304" pitchFamily="34" charset="0"/>
              </a:rPr>
              <a:t>the Council(s)</a:t>
            </a:r>
            <a:r>
              <a:rPr lang="en-US" dirty="0">
                <a:solidFill>
                  <a:schemeClr val="bg1"/>
                </a:solidFill>
                <a:latin typeface="Cronos Pro Semibold" panose="020C0602030403020304" pitchFamily="34" charset="0"/>
              </a:rPr>
              <a:t>. Information on composition, appointment, and duties are set forth in the </a:t>
            </a:r>
            <a:r>
              <a:rPr lang="en-US" dirty="0">
                <a:solidFill>
                  <a:schemeClr val="accent3">
                    <a:lumMod val="60000"/>
                    <a:lumOff val="40000"/>
                  </a:schemeClr>
                </a:solidFill>
                <a:latin typeface="Cronos Pro Semibold" panose="020C0602030403020304" pitchFamily="34" charset="0"/>
              </a:rPr>
              <a:t>Governance Policies </a:t>
            </a:r>
            <a:r>
              <a:rPr lang="en-US" strike="sngStrike" dirty="0">
                <a:solidFill>
                  <a:schemeClr val="accent3">
                    <a:lumMod val="60000"/>
                    <a:lumOff val="40000"/>
                  </a:schemeClr>
                </a:solidFill>
                <a:latin typeface="Cronos Pro Semibold" panose="020C0602030403020304" pitchFamily="34" charset="0"/>
              </a:rPr>
              <a:t>Standing Rules and Standard Operating Procedures</a:t>
            </a:r>
            <a:r>
              <a:rPr lang="en-US" dirty="0">
                <a:solidFill>
                  <a:schemeClr val="bg1"/>
                </a:solidFill>
                <a:latin typeface="Cronos Pro Semibold" panose="020C0602030403020304" pitchFamily="34" charset="0"/>
              </a:rPr>
              <a:t>.</a:t>
            </a:r>
            <a:r>
              <a:rPr lang="en-US" strike="sngStrike" dirty="0">
                <a:solidFill>
                  <a:schemeClr val="accent3">
                    <a:lumMod val="60000"/>
                    <a:lumOff val="40000"/>
                  </a:schemeClr>
                </a:solidFill>
                <a:latin typeface="Cronos Pro Semibold" panose="020C0602030403020304" pitchFamily="34" charset="0"/>
              </a:rPr>
              <a:t> </a:t>
            </a:r>
          </a:p>
        </p:txBody>
      </p:sp>
    </p:spTree>
    <p:extLst>
      <p:ext uri="{BB962C8B-B14F-4D97-AF65-F5344CB8AC3E}">
        <p14:creationId xmlns:p14="http://schemas.microsoft.com/office/powerpoint/2010/main" val="4154804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ronos Pro Semibold" panose="020C0602030403020304" pitchFamily="34" charset="0"/>
              </a:rPr>
              <a:t>Governance Policy</a:t>
            </a:r>
          </a:p>
        </p:txBody>
      </p:sp>
      <p:sp>
        <p:nvSpPr>
          <p:cNvPr id="3" name="Content Placeholder 2"/>
          <p:cNvSpPr>
            <a:spLocks noGrp="1"/>
          </p:cNvSpPr>
          <p:nvPr>
            <p:ph idx="1"/>
          </p:nvPr>
        </p:nvSpPr>
        <p:spPr/>
        <p:txBody>
          <a:bodyPr/>
          <a:lstStyle/>
          <a:p>
            <a:pPr marL="0" indent="0">
              <a:buNone/>
            </a:pPr>
            <a:r>
              <a:rPr lang="en-US" b="1" dirty="0">
                <a:solidFill>
                  <a:schemeClr val="bg1"/>
                </a:solidFill>
                <a:latin typeface="Cronos Pro Semibold" panose="020C0602030403020304" pitchFamily="34" charset="0"/>
              </a:rPr>
              <a:t>ARTICLE X - PARLIAMENTARY AUTHORITY </a:t>
            </a:r>
          </a:p>
          <a:p>
            <a:pPr marL="0" indent="0">
              <a:buNone/>
            </a:pPr>
            <a:r>
              <a:rPr lang="en-US" dirty="0">
                <a:solidFill>
                  <a:schemeClr val="bg1"/>
                </a:solidFill>
                <a:latin typeface="Cronos Pro Semibold" panose="020C0602030403020304" pitchFamily="34" charset="0"/>
              </a:rPr>
              <a:t>The rules contained in the current edition of Robert’s Rules of Order, newly revised, shall govern the First Unitarian Universalist Church of Columbus in all cases to which they are applicable and not inconsistent with this Constitution, the</a:t>
            </a:r>
            <a:r>
              <a:rPr lang="en-US" dirty="0">
                <a:latin typeface="Cronos Pro Semibold" panose="020C0602030403020304" pitchFamily="34" charset="0"/>
              </a:rPr>
              <a:t> </a:t>
            </a:r>
            <a:r>
              <a:rPr lang="en-US" dirty="0">
                <a:solidFill>
                  <a:schemeClr val="accent3">
                    <a:lumMod val="60000"/>
                    <a:lumOff val="40000"/>
                  </a:schemeClr>
                </a:solidFill>
                <a:latin typeface="Cronos Pro Semibold" panose="020C0602030403020304" pitchFamily="34" charset="0"/>
              </a:rPr>
              <a:t>Governance Policies </a:t>
            </a:r>
            <a:r>
              <a:rPr lang="en-US" strike="sngStrike" dirty="0">
                <a:solidFill>
                  <a:schemeClr val="accent3">
                    <a:lumMod val="60000"/>
                    <a:lumOff val="40000"/>
                  </a:schemeClr>
                </a:solidFill>
                <a:latin typeface="Cronos Pro Semibold" panose="020C0602030403020304" pitchFamily="34" charset="0"/>
              </a:rPr>
              <a:t>Standing Rules</a:t>
            </a:r>
            <a:r>
              <a:rPr lang="en-US" dirty="0">
                <a:solidFill>
                  <a:schemeClr val="bg1"/>
                </a:solidFill>
                <a:latin typeface="Cronos Pro Semibold" panose="020C0602030403020304" pitchFamily="34" charset="0"/>
              </a:rPr>
              <a:t>, and any special rules of order adopted. </a:t>
            </a:r>
            <a:endParaRPr lang="en-US" b="1" dirty="0">
              <a:solidFill>
                <a:schemeClr val="bg1"/>
              </a:solidFill>
              <a:latin typeface="Cronos Pro Semibold" panose="020C0602030403020304" pitchFamily="34" charset="0"/>
            </a:endParaRPr>
          </a:p>
          <a:p>
            <a:pPr marL="0" indent="0">
              <a:lnSpc>
                <a:spcPct val="100000"/>
              </a:lnSpc>
              <a:spcBef>
                <a:spcPts val="0"/>
              </a:spcBef>
              <a:buNone/>
            </a:pPr>
            <a:endParaRPr lang="en-US" dirty="0">
              <a:latin typeface="Cronos Pro Semibold" panose="020C0602030403020304" pitchFamily="34" charset="0"/>
            </a:endParaRPr>
          </a:p>
        </p:txBody>
      </p:sp>
    </p:spTree>
    <p:extLst>
      <p:ext uri="{BB962C8B-B14F-4D97-AF65-F5344CB8AC3E}">
        <p14:creationId xmlns:p14="http://schemas.microsoft.com/office/powerpoint/2010/main" val="416524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Nominating Committee Report</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Kay Gaskill</a:t>
            </a:r>
          </a:p>
        </p:txBody>
      </p:sp>
    </p:spTree>
    <p:extLst>
      <p:ext uri="{BB962C8B-B14F-4D97-AF65-F5344CB8AC3E}">
        <p14:creationId xmlns:p14="http://schemas.microsoft.com/office/powerpoint/2010/main" val="4092075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1175656"/>
            <a:ext cx="12192000" cy="507831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Voting for:</a:t>
            </a:r>
          </a:p>
          <a:p>
            <a:pPr marL="1384300" indent="-635000">
              <a:buFont typeface="Arial" panose="020B0604020202020204" pitchFamily="34" charset="0"/>
              <a:buChar char="•"/>
            </a:pPr>
            <a:r>
              <a:rPr lang="en-US" sz="5400" dirty="0">
                <a:solidFill>
                  <a:schemeClr val="bg1"/>
                </a:solidFill>
                <a:latin typeface="Cronos Pro Semibold" panose="020C0602030403020304" pitchFamily="34" charset="0"/>
              </a:rPr>
              <a:t>Board of Trustees </a:t>
            </a:r>
          </a:p>
          <a:p>
            <a:pPr marL="1384300" indent="-635000">
              <a:buFont typeface="Arial" panose="020B0604020202020204" pitchFamily="34" charset="0"/>
              <a:buChar char="•"/>
            </a:pPr>
            <a:r>
              <a:rPr lang="en-US" sz="5400" dirty="0">
                <a:solidFill>
                  <a:schemeClr val="bg1"/>
                </a:solidFill>
                <a:latin typeface="Cronos Pro Semibold" panose="020C0602030403020304" pitchFamily="34" charset="0"/>
              </a:rPr>
              <a:t>Nominating Committee Members</a:t>
            </a:r>
          </a:p>
          <a:p>
            <a:pPr marL="1384300" indent="-635000">
              <a:buFont typeface="Arial" panose="020B0604020202020204" pitchFamily="34" charset="0"/>
              <a:buChar char="•"/>
            </a:pPr>
            <a:r>
              <a:rPr lang="en-US" sz="5400" dirty="0">
                <a:solidFill>
                  <a:schemeClr val="bg1"/>
                </a:solidFill>
                <a:latin typeface="Cronos Pro Semibold" panose="020C0602030403020304" pitchFamily="34" charset="0"/>
              </a:rPr>
              <a:t>Constitutional Changes</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Judy Vazquez, Moderator</a:t>
            </a:r>
          </a:p>
        </p:txBody>
      </p:sp>
    </p:spTree>
    <p:extLst>
      <p:ext uri="{BB962C8B-B14F-4D97-AF65-F5344CB8AC3E}">
        <p14:creationId xmlns:p14="http://schemas.microsoft.com/office/powerpoint/2010/main" val="1416214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Senior Minister Report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Rev. Marian Stewart </a:t>
            </a:r>
          </a:p>
        </p:txBody>
      </p:sp>
    </p:spTree>
    <p:extLst>
      <p:ext uri="{BB962C8B-B14F-4D97-AF65-F5344CB8AC3E}">
        <p14:creationId xmlns:p14="http://schemas.microsoft.com/office/powerpoint/2010/main" val="33941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Board of Trustees Report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Carolee Noonan, Board Chair</a:t>
            </a:r>
          </a:p>
        </p:txBody>
      </p:sp>
    </p:spTree>
    <p:extLst>
      <p:ext uri="{BB962C8B-B14F-4D97-AF65-F5344CB8AC3E}">
        <p14:creationId xmlns:p14="http://schemas.microsoft.com/office/powerpoint/2010/main" val="2409700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93559-B984-504F-95F2-3D25AECB313C}"/>
              </a:ext>
            </a:extLst>
          </p:cNvPr>
          <p:cNvPicPr>
            <a:picLocks noChangeAspect="1"/>
          </p:cNvPicPr>
          <p:nvPr/>
        </p:nvPicPr>
        <p:blipFill>
          <a:blip r:embed="rId2"/>
          <a:stretch>
            <a:fillRect/>
          </a:stretch>
        </p:blipFill>
        <p:spPr>
          <a:xfrm>
            <a:off x="6103230" y="271747"/>
            <a:ext cx="5226031" cy="6476431"/>
          </a:xfrm>
          <a:prstGeom prst="rect">
            <a:avLst/>
          </a:prstGeom>
        </p:spPr>
      </p:pic>
      <p:sp>
        <p:nvSpPr>
          <p:cNvPr id="2" name="Title 1">
            <a:extLst>
              <a:ext uri="{FF2B5EF4-FFF2-40B4-BE49-F238E27FC236}">
                <a16:creationId xmlns:a16="http://schemas.microsoft.com/office/drawing/2014/main" id="{0FC4614B-5CD1-C741-AD94-7936BEFCE5E5}"/>
              </a:ext>
            </a:extLst>
          </p:cNvPr>
          <p:cNvSpPr>
            <a:spLocks noGrp="1"/>
          </p:cNvSpPr>
          <p:nvPr>
            <p:ph type="ctrTitle"/>
          </p:nvPr>
        </p:nvSpPr>
        <p:spPr>
          <a:xfrm>
            <a:off x="387456" y="302745"/>
            <a:ext cx="6075336" cy="1171386"/>
          </a:xfrm>
        </p:spPr>
        <p:txBody>
          <a:bodyPr>
            <a:normAutofit/>
          </a:bodyPr>
          <a:lstStyle/>
          <a:p>
            <a:pPr algn="l"/>
            <a:r>
              <a:rPr lang="en-US" dirty="0">
                <a:solidFill>
                  <a:srgbClr val="7030A0"/>
                </a:solidFill>
              </a:rPr>
              <a:t>Sr. Minister Report</a:t>
            </a:r>
            <a:endParaRPr lang="en-US" b="1" dirty="0">
              <a:solidFill>
                <a:srgbClr val="7030A0"/>
              </a:solidFill>
            </a:endParaRPr>
          </a:p>
        </p:txBody>
      </p:sp>
      <p:sp>
        <p:nvSpPr>
          <p:cNvPr id="7" name="Title 1">
            <a:extLst>
              <a:ext uri="{FF2B5EF4-FFF2-40B4-BE49-F238E27FC236}">
                <a16:creationId xmlns:a16="http://schemas.microsoft.com/office/drawing/2014/main" id="{96F0E512-CF79-9148-A4A2-5D58EFB4ECD6}"/>
              </a:ext>
            </a:extLst>
          </p:cNvPr>
          <p:cNvSpPr txBox="1">
            <a:spLocks/>
          </p:cNvSpPr>
          <p:nvPr/>
        </p:nvSpPr>
        <p:spPr>
          <a:xfrm>
            <a:off x="387456" y="5445599"/>
            <a:ext cx="6075336" cy="11713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t>First Year</a:t>
            </a:r>
            <a:endParaRPr lang="en-US" sz="3200" b="1" dirty="0">
              <a:solidFill>
                <a:srgbClr val="00B050"/>
              </a:solidFill>
            </a:endParaRPr>
          </a:p>
        </p:txBody>
      </p:sp>
    </p:spTree>
    <p:extLst>
      <p:ext uri="{BB962C8B-B14F-4D97-AF65-F5344CB8AC3E}">
        <p14:creationId xmlns:p14="http://schemas.microsoft.com/office/powerpoint/2010/main" val="4179961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9D0D-5849-574C-95DE-CB6E532AD210}"/>
              </a:ext>
            </a:extLst>
          </p:cNvPr>
          <p:cNvSpPr>
            <a:spLocks noGrp="1"/>
          </p:cNvSpPr>
          <p:nvPr>
            <p:ph type="title"/>
          </p:nvPr>
        </p:nvSpPr>
        <p:spPr/>
        <p:txBody>
          <a:bodyPr/>
          <a:lstStyle/>
          <a:p>
            <a:r>
              <a:rPr lang="en-US" dirty="0">
                <a:solidFill>
                  <a:srgbClr val="7030A0"/>
                </a:solidFill>
              </a:rPr>
              <a:t>First, a look under the hood…</a:t>
            </a:r>
          </a:p>
        </p:txBody>
      </p:sp>
      <p:sp>
        <p:nvSpPr>
          <p:cNvPr id="3" name="Text Placeholder 2">
            <a:extLst>
              <a:ext uri="{FF2B5EF4-FFF2-40B4-BE49-F238E27FC236}">
                <a16:creationId xmlns:a16="http://schemas.microsoft.com/office/drawing/2014/main" id="{5F21CA60-91CB-794E-8FA7-202C9A461B94}"/>
              </a:ext>
            </a:extLst>
          </p:cNvPr>
          <p:cNvSpPr>
            <a:spLocks noGrp="1"/>
          </p:cNvSpPr>
          <p:nvPr>
            <p:ph type="body" idx="1"/>
          </p:nvPr>
        </p:nvSpPr>
        <p:spPr/>
        <p:txBody>
          <a:bodyPr/>
          <a:lstStyle/>
          <a:p>
            <a:r>
              <a:rPr lang="en-US" dirty="0"/>
              <a:t>Are there patterns we need to pay attention to?</a:t>
            </a:r>
          </a:p>
        </p:txBody>
      </p:sp>
    </p:spTree>
    <p:extLst>
      <p:ext uri="{BB962C8B-B14F-4D97-AF65-F5344CB8AC3E}">
        <p14:creationId xmlns:p14="http://schemas.microsoft.com/office/powerpoint/2010/main" val="3066318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9D0D-5849-574C-95DE-CB6E532AD210}"/>
              </a:ext>
            </a:extLst>
          </p:cNvPr>
          <p:cNvSpPr>
            <a:spLocks noGrp="1"/>
          </p:cNvSpPr>
          <p:nvPr>
            <p:ph type="title"/>
          </p:nvPr>
        </p:nvSpPr>
        <p:spPr/>
        <p:txBody>
          <a:bodyPr/>
          <a:lstStyle/>
          <a:p>
            <a:r>
              <a:rPr lang="en-US" dirty="0">
                <a:solidFill>
                  <a:srgbClr val="7030A0"/>
                </a:solidFill>
              </a:rPr>
              <a:t>Churches and Life Cycles</a:t>
            </a:r>
          </a:p>
        </p:txBody>
      </p:sp>
      <p:sp>
        <p:nvSpPr>
          <p:cNvPr id="3" name="Text Placeholder 2">
            <a:extLst>
              <a:ext uri="{FF2B5EF4-FFF2-40B4-BE49-F238E27FC236}">
                <a16:creationId xmlns:a16="http://schemas.microsoft.com/office/drawing/2014/main" id="{5F21CA60-91CB-794E-8FA7-202C9A461B94}"/>
              </a:ext>
            </a:extLst>
          </p:cNvPr>
          <p:cNvSpPr>
            <a:spLocks noGrp="1"/>
          </p:cNvSpPr>
          <p:nvPr>
            <p:ph type="body" idx="1"/>
          </p:nvPr>
        </p:nvSpPr>
        <p:spPr/>
        <p:txBody>
          <a:bodyPr/>
          <a:lstStyle/>
          <a:p>
            <a:r>
              <a:rPr lang="en-US" dirty="0"/>
              <a:t>Are there opportunities in the patterns?</a:t>
            </a:r>
          </a:p>
        </p:txBody>
      </p:sp>
    </p:spTree>
    <p:extLst>
      <p:ext uri="{BB962C8B-B14F-4D97-AF65-F5344CB8AC3E}">
        <p14:creationId xmlns:p14="http://schemas.microsoft.com/office/powerpoint/2010/main" val="2213715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1A6059-3A50-D14A-9683-41A1C35C9D82}"/>
              </a:ext>
            </a:extLst>
          </p:cNvPr>
          <p:cNvPicPr>
            <a:picLocks noChangeAspect="1"/>
          </p:cNvPicPr>
          <p:nvPr/>
        </p:nvPicPr>
        <p:blipFill>
          <a:blip r:embed="rId2"/>
          <a:stretch>
            <a:fillRect/>
          </a:stretch>
        </p:blipFill>
        <p:spPr>
          <a:xfrm>
            <a:off x="0" y="447161"/>
            <a:ext cx="12192000" cy="5963677"/>
          </a:xfrm>
          <a:prstGeom prst="rect">
            <a:avLst/>
          </a:prstGeom>
        </p:spPr>
      </p:pic>
    </p:spTree>
    <p:extLst>
      <p:ext uri="{BB962C8B-B14F-4D97-AF65-F5344CB8AC3E}">
        <p14:creationId xmlns:p14="http://schemas.microsoft.com/office/powerpoint/2010/main" val="3951002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F0175-A1A3-3843-84DB-C8D87EB983C7}"/>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3443850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6107D17-8901-2F4B-9981-DE9F8B07712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Chart 4">
            <a:extLst>
              <a:ext uri="{FF2B5EF4-FFF2-40B4-BE49-F238E27FC236}">
                <a16:creationId xmlns:a16="http://schemas.microsoft.com/office/drawing/2014/main" id="{261F6626-CC78-B34D-9672-7C8484165093}"/>
              </a:ext>
            </a:extLst>
          </p:cNvPr>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a:extLst>
              <a:ext uri="{FF2B5EF4-FFF2-40B4-BE49-F238E27FC236}">
                <a16:creationId xmlns:a16="http://schemas.microsoft.com/office/drawing/2014/main" id="{EA0A73EA-AFDE-064D-8B18-7E051AEC2C7D}"/>
              </a:ext>
            </a:extLst>
          </p:cNvPr>
          <p:cNvSpPr>
            <a:spLocks noChangeArrowheads="1"/>
          </p:cNvSpPr>
          <p:nvPr/>
        </p:nvSpPr>
        <p:spPr bwMode="auto">
          <a:xfrm>
            <a:off x="0" y="3670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 Box 2">
            <a:extLst>
              <a:ext uri="{FF2B5EF4-FFF2-40B4-BE49-F238E27FC236}">
                <a16:creationId xmlns:a16="http://schemas.microsoft.com/office/drawing/2014/main" id="{4A8721F2-F57C-804D-96B4-EE1D6F899C45}"/>
              </a:ext>
            </a:extLst>
          </p:cNvPr>
          <p:cNvSpPr txBox="1"/>
          <p:nvPr/>
        </p:nvSpPr>
        <p:spPr>
          <a:xfrm>
            <a:off x="1115105" y="3876874"/>
            <a:ext cx="916895" cy="914809"/>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1976</a:t>
            </a:r>
          </a:p>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=518</a:t>
            </a:r>
          </a:p>
        </p:txBody>
      </p:sp>
      <p:sp>
        <p:nvSpPr>
          <p:cNvPr id="8" name="Text Box 2">
            <a:extLst>
              <a:ext uri="{FF2B5EF4-FFF2-40B4-BE49-F238E27FC236}">
                <a16:creationId xmlns:a16="http://schemas.microsoft.com/office/drawing/2014/main" id="{35DEF78C-A3A8-434B-90F8-40F32D356B60}"/>
              </a:ext>
            </a:extLst>
          </p:cNvPr>
          <p:cNvSpPr txBox="1"/>
          <p:nvPr/>
        </p:nvSpPr>
        <p:spPr>
          <a:xfrm>
            <a:off x="8771391" y="3876874"/>
            <a:ext cx="916895" cy="914809"/>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2011</a:t>
            </a:r>
          </a:p>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dirty="0">
                <a:latin typeface="Calibri" panose="020F0502020204030204" pitchFamily="34" charset="0"/>
                <a:ea typeface="Calibri" panose="020F0502020204030204" pitchFamily="34" charset="0"/>
                <a:cs typeface="Times New Roman" panose="02020603050405020304" pitchFamily="18" charset="0"/>
              </a:rPr>
              <a:t>641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998CC7F-073B-EE4A-8DCA-2E5E2A7FEE86}"/>
              </a:ext>
            </a:extLst>
          </p:cNvPr>
          <p:cNvSpPr/>
          <p:nvPr/>
        </p:nvSpPr>
        <p:spPr>
          <a:xfrm>
            <a:off x="9322826" y="5758931"/>
            <a:ext cx="2629546" cy="954107"/>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July 2017	578</a:t>
            </a:r>
          </a:p>
          <a:p>
            <a:r>
              <a:rPr lang="en-US" sz="2800" dirty="0">
                <a:latin typeface="Calibri" panose="020F0502020204030204" pitchFamily="34" charset="0"/>
                <a:ea typeface="Calibri" panose="020F0502020204030204" pitchFamily="34" charset="0"/>
                <a:cs typeface="Times New Roman" panose="02020603050405020304" pitchFamily="18" charset="0"/>
              </a:rPr>
              <a:t>May 2018	595</a:t>
            </a:r>
          </a:p>
        </p:txBody>
      </p:sp>
    </p:spTree>
    <p:extLst>
      <p:ext uri="{BB962C8B-B14F-4D97-AF65-F5344CB8AC3E}">
        <p14:creationId xmlns:p14="http://schemas.microsoft.com/office/powerpoint/2010/main" val="2360540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9D0D-5849-574C-95DE-CB6E532AD210}"/>
              </a:ext>
            </a:extLst>
          </p:cNvPr>
          <p:cNvSpPr>
            <a:spLocks noGrp="1"/>
          </p:cNvSpPr>
          <p:nvPr>
            <p:ph type="title"/>
          </p:nvPr>
        </p:nvSpPr>
        <p:spPr/>
        <p:txBody>
          <a:bodyPr/>
          <a:lstStyle/>
          <a:p>
            <a:r>
              <a:rPr lang="en-US" dirty="0">
                <a:solidFill>
                  <a:srgbClr val="7030A0"/>
                </a:solidFill>
              </a:rPr>
              <a:t>How are we organized?</a:t>
            </a:r>
          </a:p>
        </p:txBody>
      </p:sp>
      <p:sp>
        <p:nvSpPr>
          <p:cNvPr id="3" name="Text Placeholder 2">
            <a:extLst>
              <a:ext uri="{FF2B5EF4-FFF2-40B4-BE49-F238E27FC236}">
                <a16:creationId xmlns:a16="http://schemas.microsoft.com/office/drawing/2014/main" id="{5F21CA60-91CB-794E-8FA7-202C9A461B94}"/>
              </a:ext>
            </a:extLst>
          </p:cNvPr>
          <p:cNvSpPr>
            <a:spLocks noGrp="1"/>
          </p:cNvSpPr>
          <p:nvPr>
            <p:ph type="body" idx="1"/>
          </p:nvPr>
        </p:nvSpPr>
        <p:spPr/>
        <p:txBody>
          <a:bodyPr/>
          <a:lstStyle/>
          <a:p>
            <a:r>
              <a:rPr lang="en-US" dirty="0"/>
              <a:t>What do our structures say about our focus?</a:t>
            </a:r>
          </a:p>
        </p:txBody>
      </p:sp>
    </p:spTree>
    <p:extLst>
      <p:ext uri="{BB962C8B-B14F-4D97-AF65-F5344CB8AC3E}">
        <p14:creationId xmlns:p14="http://schemas.microsoft.com/office/powerpoint/2010/main" val="2812177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063DF8-44AA-6844-82EA-EBF566F206CE}"/>
              </a:ext>
            </a:extLst>
          </p:cNvPr>
          <p:cNvPicPr>
            <a:picLocks noChangeAspect="1"/>
          </p:cNvPicPr>
          <p:nvPr/>
        </p:nvPicPr>
        <p:blipFill rotWithShape="1">
          <a:blip r:embed="rId2"/>
          <a:srcRect t="8362"/>
          <a:stretch/>
        </p:blipFill>
        <p:spPr>
          <a:xfrm>
            <a:off x="-80350" y="-108488"/>
            <a:ext cx="12272350" cy="7415937"/>
          </a:xfrm>
          <a:prstGeom prst="rect">
            <a:avLst/>
          </a:prstGeom>
        </p:spPr>
      </p:pic>
    </p:spTree>
    <p:extLst>
      <p:ext uri="{BB962C8B-B14F-4D97-AF65-F5344CB8AC3E}">
        <p14:creationId xmlns:p14="http://schemas.microsoft.com/office/powerpoint/2010/main" val="874330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9D0D-5849-574C-95DE-CB6E532AD210}"/>
              </a:ext>
            </a:extLst>
          </p:cNvPr>
          <p:cNvSpPr>
            <a:spLocks noGrp="1"/>
          </p:cNvSpPr>
          <p:nvPr>
            <p:ph type="title"/>
          </p:nvPr>
        </p:nvSpPr>
        <p:spPr/>
        <p:txBody>
          <a:bodyPr/>
          <a:lstStyle/>
          <a:p>
            <a:r>
              <a:rPr lang="en-US" dirty="0">
                <a:solidFill>
                  <a:srgbClr val="7030A0"/>
                </a:solidFill>
              </a:rPr>
              <a:t>Is there another way to see it?</a:t>
            </a:r>
          </a:p>
        </p:txBody>
      </p:sp>
      <p:sp>
        <p:nvSpPr>
          <p:cNvPr id="3" name="Text Placeholder 2">
            <a:extLst>
              <a:ext uri="{FF2B5EF4-FFF2-40B4-BE49-F238E27FC236}">
                <a16:creationId xmlns:a16="http://schemas.microsoft.com/office/drawing/2014/main" id="{5F21CA60-91CB-794E-8FA7-202C9A461B94}"/>
              </a:ext>
            </a:extLst>
          </p:cNvPr>
          <p:cNvSpPr>
            <a:spLocks noGrp="1"/>
          </p:cNvSpPr>
          <p:nvPr>
            <p:ph type="body" idx="1"/>
          </p:nvPr>
        </p:nvSpPr>
        <p:spPr/>
        <p:txBody>
          <a:bodyPr/>
          <a:lstStyle/>
          <a:p>
            <a:r>
              <a:rPr lang="en-US" dirty="0"/>
              <a:t>Can our vision be front and center?</a:t>
            </a:r>
          </a:p>
        </p:txBody>
      </p:sp>
    </p:spTree>
    <p:extLst>
      <p:ext uri="{BB962C8B-B14F-4D97-AF65-F5344CB8AC3E}">
        <p14:creationId xmlns:p14="http://schemas.microsoft.com/office/powerpoint/2010/main" val="1548498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8DBE289-12B0-734E-87B6-0F94814D7989}"/>
              </a:ext>
            </a:extLst>
          </p:cNvPr>
          <p:cNvSpPr/>
          <p:nvPr/>
        </p:nvSpPr>
        <p:spPr>
          <a:xfrm>
            <a:off x="1400014" y="-1193369"/>
            <a:ext cx="9391972" cy="93919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F97975F-FFBA-1C45-BB87-3B7D26D6E4DD}"/>
              </a:ext>
            </a:extLst>
          </p:cNvPr>
          <p:cNvSpPr/>
          <p:nvPr/>
        </p:nvSpPr>
        <p:spPr>
          <a:xfrm>
            <a:off x="1002431" y="1844299"/>
            <a:ext cx="10187138" cy="2923877"/>
          </a:xfrm>
          <a:prstGeom prst="rect">
            <a:avLst/>
          </a:prstGeom>
        </p:spPr>
        <p:txBody>
          <a:bodyPr wrap="square">
            <a:spAutoFit/>
          </a:bodyPr>
          <a:lstStyle/>
          <a:p>
            <a:pPr algn="ctr"/>
            <a:r>
              <a:rPr lang="en-US" sz="2800" b="1" dirty="0">
                <a:solidFill>
                  <a:schemeClr val="bg1"/>
                </a:solidFill>
                <a:ea typeface="Calibri" panose="020F0502020204030204" pitchFamily="34" charset="0"/>
                <a:cs typeface="Arial" panose="020B0604020202020204" pitchFamily="34" charset="0"/>
              </a:rPr>
              <a:t>The VISION of </a:t>
            </a:r>
          </a:p>
          <a:p>
            <a:pPr algn="ctr"/>
            <a:r>
              <a:rPr lang="en-US" sz="2800" b="1" dirty="0">
                <a:solidFill>
                  <a:schemeClr val="bg1"/>
                </a:solidFill>
                <a:ea typeface="Calibri" panose="020F0502020204030204" pitchFamily="34" charset="0"/>
                <a:cs typeface="Arial" panose="020B0604020202020204" pitchFamily="34" charset="0"/>
              </a:rPr>
              <a:t>First Unitarian Universalist Church of Columbus </a:t>
            </a:r>
          </a:p>
          <a:p>
            <a:pPr algn="ctr"/>
            <a:r>
              <a:rPr lang="en-US" sz="2800" b="1" dirty="0">
                <a:solidFill>
                  <a:schemeClr val="bg1"/>
                </a:solidFill>
                <a:ea typeface="Calibri" panose="020F0502020204030204" pitchFamily="34" charset="0"/>
                <a:cs typeface="Arial" panose="020B0604020202020204" pitchFamily="34" charset="0"/>
              </a:rPr>
              <a:t>is to</a:t>
            </a:r>
          </a:p>
          <a:p>
            <a:pPr algn="ctr"/>
            <a:r>
              <a:rPr lang="en-US" sz="2800" dirty="0">
                <a:solidFill>
                  <a:schemeClr val="bg1"/>
                </a:solidFill>
                <a:ea typeface="Calibri" panose="020F0502020204030204" pitchFamily="34" charset="0"/>
                <a:cs typeface="Arial" panose="020B0604020202020204" pitchFamily="34" charset="0"/>
              </a:rPr>
              <a:t> </a:t>
            </a:r>
            <a:endParaRPr lang="en-US" sz="2800" dirty="0">
              <a:solidFill>
                <a:schemeClr val="bg1"/>
              </a:solidFill>
              <a:effectLst/>
              <a:ea typeface="Calibri" panose="020F0502020204030204" pitchFamily="34" charset="0"/>
            </a:endParaRPr>
          </a:p>
          <a:p>
            <a:pPr algn="ctr"/>
            <a:r>
              <a:rPr lang="en-US" sz="3600" b="1" dirty="0">
                <a:solidFill>
                  <a:schemeClr val="bg1"/>
                </a:solidFill>
                <a:ea typeface="Calibri" panose="020F0502020204030204" pitchFamily="34" charset="0"/>
                <a:cs typeface="Arial" panose="020B0604020202020204" pitchFamily="34" charset="0"/>
              </a:rPr>
              <a:t>transform and heal ourselves and our world </a:t>
            </a:r>
            <a:endParaRPr lang="en-US" sz="3600" dirty="0">
              <a:solidFill>
                <a:schemeClr val="bg1"/>
              </a:solidFill>
              <a:effectLst/>
              <a:ea typeface="Calibri" panose="020F0502020204030204" pitchFamily="34" charset="0"/>
            </a:endParaRPr>
          </a:p>
          <a:p>
            <a:pPr algn="ctr"/>
            <a:r>
              <a:rPr lang="en-US" sz="3600" b="1" dirty="0">
                <a:solidFill>
                  <a:schemeClr val="bg1"/>
                </a:solidFill>
                <a:ea typeface="Calibri" panose="020F0502020204030204" pitchFamily="34" charset="0"/>
                <a:cs typeface="Arial" panose="020B0604020202020204" pitchFamily="34" charset="0"/>
              </a:rPr>
              <a:t>through reason and love</a:t>
            </a:r>
            <a:r>
              <a:rPr lang="en-US" sz="3600" dirty="0">
                <a:solidFill>
                  <a:schemeClr val="bg1"/>
                </a:solidFill>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90306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 2018 – 2019  Budget Report</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Jeff </a:t>
            </a:r>
            <a:r>
              <a:rPr lang="en-US" sz="5400" dirty="0" err="1">
                <a:solidFill>
                  <a:schemeClr val="bg1"/>
                </a:solidFill>
                <a:latin typeface="Cronos Pro Semibold" panose="020C0602030403020304" pitchFamily="34" charset="0"/>
              </a:rPr>
              <a:t>Boughton</a:t>
            </a:r>
            <a:r>
              <a:rPr lang="en-US" sz="5400" dirty="0">
                <a:solidFill>
                  <a:schemeClr val="bg1"/>
                </a:solidFill>
                <a:latin typeface="Cronos Pro Semibold" panose="020C0602030403020304" pitchFamily="34" charset="0"/>
              </a:rPr>
              <a:t>, Treasurer</a:t>
            </a:r>
          </a:p>
        </p:txBody>
      </p:sp>
    </p:spTree>
    <p:extLst>
      <p:ext uri="{BB962C8B-B14F-4D97-AF65-F5344CB8AC3E}">
        <p14:creationId xmlns:p14="http://schemas.microsoft.com/office/powerpoint/2010/main" val="3624599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B9112F0-7B6D-EA4B-8F7B-A48728ED95E1}"/>
              </a:ext>
            </a:extLst>
          </p:cNvPr>
          <p:cNvSpPr/>
          <p:nvPr/>
        </p:nvSpPr>
        <p:spPr>
          <a:xfrm>
            <a:off x="185978" y="1409996"/>
            <a:ext cx="5207434" cy="295087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a typeface="Calibri" panose="020F0502020204030204" pitchFamily="34" charset="0"/>
                <a:cs typeface="Arial" panose="020B0604020202020204" pitchFamily="34" charset="0"/>
              </a:rPr>
              <a:t>Creating community </a:t>
            </a:r>
          </a:p>
          <a:p>
            <a:pPr algn="ctr"/>
            <a:r>
              <a:rPr lang="en-US" sz="2400" dirty="0">
                <a:solidFill>
                  <a:schemeClr val="bg1"/>
                </a:solidFill>
                <a:ea typeface="Calibri" panose="020F0502020204030204" pitchFamily="34" charset="0"/>
                <a:cs typeface="Arial" panose="020B0604020202020204" pitchFamily="34" charset="0"/>
              </a:rPr>
              <a:t>through </a:t>
            </a:r>
          </a:p>
          <a:p>
            <a:pPr algn="ctr"/>
            <a:r>
              <a:rPr lang="en-US" sz="2400" dirty="0">
                <a:solidFill>
                  <a:schemeClr val="bg1"/>
                </a:solidFill>
                <a:ea typeface="Calibri" panose="020F0502020204030204" pitchFamily="34" charset="0"/>
                <a:cs typeface="Arial" panose="020B0604020202020204" pitchFamily="34" charset="0"/>
              </a:rPr>
              <a:t>caring, nurturing, and celebrating</a:t>
            </a:r>
            <a:endParaRPr lang="en-US" sz="2400" dirty="0">
              <a:solidFill>
                <a:schemeClr val="bg1"/>
              </a:solidFill>
              <a:ea typeface="Calibri" panose="020F0502020204030204" pitchFamily="34" charset="0"/>
            </a:endParaRPr>
          </a:p>
          <a:p>
            <a:pPr algn="ctr"/>
            <a:endParaRPr lang="en-US" dirty="0"/>
          </a:p>
        </p:txBody>
      </p:sp>
      <p:sp>
        <p:nvSpPr>
          <p:cNvPr id="2" name="Rectangle 1">
            <a:extLst>
              <a:ext uri="{FF2B5EF4-FFF2-40B4-BE49-F238E27FC236}">
                <a16:creationId xmlns:a16="http://schemas.microsoft.com/office/drawing/2014/main" id="{7F97975F-FFBA-1C45-BB87-3B7D26D6E4DD}"/>
              </a:ext>
            </a:extLst>
          </p:cNvPr>
          <p:cNvSpPr/>
          <p:nvPr/>
        </p:nvSpPr>
        <p:spPr>
          <a:xfrm>
            <a:off x="924940" y="201479"/>
            <a:ext cx="10187138" cy="954107"/>
          </a:xfrm>
          <a:prstGeom prst="rect">
            <a:avLst/>
          </a:prstGeom>
        </p:spPr>
        <p:txBody>
          <a:bodyPr wrap="square">
            <a:spAutoFit/>
          </a:bodyPr>
          <a:lstStyle/>
          <a:p>
            <a:pPr algn="ctr"/>
            <a:r>
              <a:rPr lang="en-US" sz="2800" dirty="0">
                <a:solidFill>
                  <a:srgbClr val="7030A0"/>
                </a:solidFill>
                <a:ea typeface="Calibri" panose="020F0502020204030204" pitchFamily="34" charset="0"/>
                <a:cs typeface="Arial" panose="020B0604020202020204" pitchFamily="34" charset="0"/>
              </a:rPr>
              <a:t>With love at the center, </a:t>
            </a:r>
          </a:p>
          <a:p>
            <a:pPr algn="ctr"/>
            <a:r>
              <a:rPr lang="en-US" sz="2800" dirty="0">
                <a:solidFill>
                  <a:srgbClr val="7030A0"/>
                </a:solidFill>
                <a:ea typeface="Calibri" panose="020F0502020204030204" pitchFamily="34" charset="0"/>
                <a:cs typeface="Arial" panose="020B0604020202020204" pitchFamily="34" charset="0"/>
              </a:rPr>
              <a:t>the </a:t>
            </a:r>
            <a:r>
              <a:rPr lang="en-US" sz="2800" b="1" dirty="0">
                <a:solidFill>
                  <a:srgbClr val="7030A0"/>
                </a:solidFill>
                <a:ea typeface="Calibri" panose="020F0502020204030204" pitchFamily="34" charset="0"/>
                <a:cs typeface="Arial" panose="020B0604020202020204" pitchFamily="34" charset="0"/>
              </a:rPr>
              <a:t>MISSION</a:t>
            </a:r>
            <a:r>
              <a:rPr lang="en-US" sz="2800" dirty="0">
                <a:solidFill>
                  <a:srgbClr val="7030A0"/>
                </a:solidFill>
                <a:ea typeface="Calibri" panose="020F0502020204030204" pitchFamily="34" charset="0"/>
                <a:cs typeface="Arial" panose="020B0604020202020204" pitchFamily="34" charset="0"/>
              </a:rPr>
              <a:t> of this church is to fulfill its vision by…</a:t>
            </a:r>
            <a:endParaRPr lang="en-US" sz="2800" dirty="0">
              <a:solidFill>
                <a:srgbClr val="7030A0"/>
              </a:solidFill>
              <a:effectLst/>
              <a:ea typeface="Calibri" panose="020F0502020204030204" pitchFamily="34" charset="0"/>
            </a:endParaRPr>
          </a:p>
        </p:txBody>
      </p:sp>
      <p:sp>
        <p:nvSpPr>
          <p:cNvPr id="6" name="Oval 5">
            <a:extLst>
              <a:ext uri="{FF2B5EF4-FFF2-40B4-BE49-F238E27FC236}">
                <a16:creationId xmlns:a16="http://schemas.microsoft.com/office/drawing/2014/main" id="{2386EFA2-7C3F-C940-A898-D7ADF491003B}"/>
              </a:ext>
            </a:extLst>
          </p:cNvPr>
          <p:cNvSpPr/>
          <p:nvPr/>
        </p:nvSpPr>
        <p:spPr>
          <a:xfrm>
            <a:off x="3628887" y="3828081"/>
            <a:ext cx="5228702" cy="29629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a typeface="Calibri" panose="020F0502020204030204" pitchFamily="34" charset="0"/>
                <a:cs typeface="Arial" panose="020B0604020202020204" pitchFamily="34" charset="0"/>
              </a:rPr>
              <a:t>Working for justice </a:t>
            </a:r>
          </a:p>
          <a:p>
            <a:pPr algn="ctr"/>
            <a:r>
              <a:rPr lang="en-US" sz="2400" dirty="0">
                <a:solidFill>
                  <a:schemeClr val="bg1"/>
                </a:solidFill>
                <a:ea typeface="Calibri" panose="020F0502020204030204" pitchFamily="34" charset="0"/>
                <a:cs typeface="Arial" panose="020B0604020202020204" pitchFamily="34" charset="0"/>
              </a:rPr>
              <a:t>through </a:t>
            </a:r>
          </a:p>
          <a:p>
            <a:pPr algn="ctr"/>
            <a:r>
              <a:rPr lang="en-US" sz="2400" dirty="0">
                <a:solidFill>
                  <a:schemeClr val="bg1"/>
                </a:solidFill>
                <a:ea typeface="Calibri" panose="020F0502020204030204" pitchFamily="34" charset="0"/>
                <a:cs typeface="Arial" panose="020B0604020202020204" pitchFamily="34" charset="0"/>
              </a:rPr>
              <a:t>learning, reflecting, and doing</a:t>
            </a:r>
            <a:endParaRPr lang="en-US" sz="2400" dirty="0">
              <a:solidFill>
                <a:schemeClr val="bg1"/>
              </a:solidFill>
              <a:ea typeface="Calibri" panose="020F0502020204030204" pitchFamily="34" charset="0"/>
            </a:endParaRPr>
          </a:p>
        </p:txBody>
      </p:sp>
      <p:sp>
        <p:nvSpPr>
          <p:cNvPr id="7" name="Oval 6">
            <a:extLst>
              <a:ext uri="{FF2B5EF4-FFF2-40B4-BE49-F238E27FC236}">
                <a16:creationId xmlns:a16="http://schemas.microsoft.com/office/drawing/2014/main" id="{1A9DAD65-818D-8645-AEF2-53E870188CD4}"/>
              </a:ext>
            </a:extLst>
          </p:cNvPr>
          <p:cNvSpPr/>
          <p:nvPr/>
        </p:nvSpPr>
        <p:spPr>
          <a:xfrm>
            <a:off x="6898271" y="1393124"/>
            <a:ext cx="5045756" cy="28592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a typeface="Calibri" panose="020F0502020204030204" pitchFamily="34" charset="0"/>
                <a:cs typeface="Arial" panose="020B0604020202020204" pitchFamily="34" charset="0"/>
              </a:rPr>
              <a:t>Engaging diversity </a:t>
            </a:r>
          </a:p>
          <a:p>
            <a:pPr algn="ctr"/>
            <a:r>
              <a:rPr lang="en-US" sz="2400" dirty="0">
                <a:solidFill>
                  <a:schemeClr val="bg1"/>
                </a:solidFill>
                <a:ea typeface="Calibri" panose="020F0502020204030204" pitchFamily="34" charset="0"/>
                <a:cs typeface="Arial" panose="020B0604020202020204" pitchFamily="34" charset="0"/>
              </a:rPr>
              <a:t>through </a:t>
            </a:r>
          </a:p>
          <a:p>
            <a:pPr algn="ctr"/>
            <a:r>
              <a:rPr lang="en-US" sz="2400" dirty="0">
                <a:solidFill>
                  <a:schemeClr val="bg1"/>
                </a:solidFill>
                <a:ea typeface="Calibri" panose="020F0502020204030204" pitchFamily="34" charset="0"/>
                <a:cs typeface="Arial" panose="020B0604020202020204" pitchFamily="34" charset="0"/>
              </a:rPr>
              <a:t>welcoming, listening, and empowering</a:t>
            </a:r>
            <a:endParaRPr lang="en-US" sz="2400" dirty="0">
              <a:solidFill>
                <a:schemeClr val="bg1"/>
              </a:solidFill>
            </a:endParaRPr>
          </a:p>
        </p:txBody>
      </p:sp>
    </p:spTree>
    <p:extLst>
      <p:ext uri="{BB962C8B-B14F-4D97-AF65-F5344CB8AC3E}">
        <p14:creationId xmlns:p14="http://schemas.microsoft.com/office/powerpoint/2010/main" val="2444957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538748E-61EE-D344-B96F-2403B15D7406}"/>
              </a:ext>
            </a:extLst>
          </p:cNvPr>
          <p:cNvSpPr/>
          <p:nvPr/>
        </p:nvSpPr>
        <p:spPr>
          <a:xfrm>
            <a:off x="0" y="117577"/>
            <a:ext cx="5214969" cy="52149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a typeface="Calibri" panose="020F0502020204030204" pitchFamily="34" charset="0"/>
                <a:cs typeface="Arial" panose="020B0604020202020204" pitchFamily="34" charset="0"/>
              </a:rPr>
              <a:t>CONGREGATION</a:t>
            </a:r>
            <a:endParaRPr lang="en-US" sz="4000" dirty="0"/>
          </a:p>
        </p:txBody>
      </p:sp>
      <p:sp>
        <p:nvSpPr>
          <p:cNvPr id="8" name="Oval 7">
            <a:extLst>
              <a:ext uri="{FF2B5EF4-FFF2-40B4-BE49-F238E27FC236}">
                <a16:creationId xmlns:a16="http://schemas.microsoft.com/office/drawing/2014/main" id="{E15B5A55-8D72-6A4A-B4E8-5781E437A6F0}"/>
              </a:ext>
            </a:extLst>
          </p:cNvPr>
          <p:cNvSpPr/>
          <p:nvPr/>
        </p:nvSpPr>
        <p:spPr>
          <a:xfrm>
            <a:off x="3910974" y="2286886"/>
            <a:ext cx="4571116" cy="4571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a typeface="Calibri" panose="020F0502020204030204" pitchFamily="34" charset="0"/>
                <a:cs typeface="Arial" panose="020B0604020202020204" pitchFamily="34" charset="0"/>
              </a:rPr>
              <a:t>GOVERNANCE</a:t>
            </a:r>
            <a:endParaRPr lang="en-US" sz="4000" dirty="0"/>
          </a:p>
        </p:txBody>
      </p:sp>
      <p:sp>
        <p:nvSpPr>
          <p:cNvPr id="9" name="Oval 8">
            <a:extLst>
              <a:ext uri="{FF2B5EF4-FFF2-40B4-BE49-F238E27FC236}">
                <a16:creationId xmlns:a16="http://schemas.microsoft.com/office/drawing/2014/main" id="{41A2F20D-D5DB-9F44-BE52-BB72CF544EAB}"/>
              </a:ext>
            </a:extLst>
          </p:cNvPr>
          <p:cNvSpPr/>
          <p:nvPr/>
        </p:nvSpPr>
        <p:spPr>
          <a:xfrm>
            <a:off x="7618560" y="1391126"/>
            <a:ext cx="4573440" cy="4573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a typeface="Calibri" panose="020F0502020204030204" pitchFamily="34" charset="0"/>
                <a:cs typeface="Arial" panose="020B0604020202020204" pitchFamily="34" charset="0"/>
              </a:rPr>
              <a:t>MINISTRY</a:t>
            </a:r>
            <a:endParaRPr lang="en-US" sz="4000" dirty="0"/>
          </a:p>
        </p:txBody>
      </p:sp>
      <p:sp>
        <p:nvSpPr>
          <p:cNvPr id="2" name="Rectangle 1">
            <a:extLst>
              <a:ext uri="{FF2B5EF4-FFF2-40B4-BE49-F238E27FC236}">
                <a16:creationId xmlns:a16="http://schemas.microsoft.com/office/drawing/2014/main" id="{7F97975F-FFBA-1C45-BB87-3B7D26D6E4DD}"/>
              </a:ext>
            </a:extLst>
          </p:cNvPr>
          <p:cNvSpPr/>
          <p:nvPr/>
        </p:nvSpPr>
        <p:spPr>
          <a:xfrm>
            <a:off x="4665687" y="638677"/>
            <a:ext cx="4256868" cy="1200329"/>
          </a:xfrm>
          <a:prstGeom prst="rect">
            <a:avLst/>
          </a:prstGeom>
        </p:spPr>
        <p:txBody>
          <a:bodyPr wrap="square">
            <a:spAutoFit/>
          </a:bodyPr>
          <a:lstStyle/>
          <a:p>
            <a:pPr algn="ctr"/>
            <a:r>
              <a:rPr lang="en-US" sz="3600" dirty="0">
                <a:solidFill>
                  <a:srgbClr val="7030A0"/>
                </a:solidFill>
                <a:effectLst/>
                <a:ea typeface="Calibri" panose="020F0502020204030204" pitchFamily="34" charset="0"/>
                <a:cs typeface="Arial" panose="020B0604020202020204" pitchFamily="34" charset="0"/>
              </a:rPr>
              <a:t>Plus all of us</a:t>
            </a:r>
            <a:r>
              <a:rPr lang="en-US" sz="3600" dirty="0">
                <a:solidFill>
                  <a:srgbClr val="7030A0"/>
                </a:solidFill>
                <a:ea typeface="Calibri" panose="020F0502020204030204" pitchFamily="34" charset="0"/>
                <a:cs typeface="Arial" panose="020B0604020202020204" pitchFamily="34" charset="0"/>
              </a:rPr>
              <a:t>, </a:t>
            </a:r>
          </a:p>
          <a:p>
            <a:pPr algn="ctr"/>
            <a:r>
              <a:rPr lang="en-US" sz="3600" dirty="0">
                <a:solidFill>
                  <a:srgbClr val="7030A0"/>
                </a:solidFill>
                <a:ea typeface="Calibri" panose="020F0502020204030204" pitchFamily="34" charset="0"/>
                <a:cs typeface="Arial" panose="020B0604020202020204" pitchFamily="34" charset="0"/>
              </a:rPr>
              <a:t>the partners…</a:t>
            </a:r>
            <a:endParaRPr lang="en-US" sz="3600" dirty="0">
              <a:solidFill>
                <a:srgbClr val="7030A0"/>
              </a:solidFill>
              <a:effectLst/>
              <a:ea typeface="Calibri" panose="020F0502020204030204" pitchFamily="34" charset="0"/>
            </a:endParaRPr>
          </a:p>
        </p:txBody>
      </p:sp>
    </p:spTree>
    <p:extLst>
      <p:ext uri="{BB962C8B-B14F-4D97-AF65-F5344CB8AC3E}">
        <p14:creationId xmlns:p14="http://schemas.microsoft.com/office/powerpoint/2010/main" val="1707863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E9DE6-0461-104D-9A2A-E36DBE27929D}"/>
              </a:ext>
            </a:extLst>
          </p:cNvPr>
          <p:cNvPicPr>
            <a:picLocks noChangeAspect="1"/>
          </p:cNvPicPr>
          <p:nvPr/>
        </p:nvPicPr>
        <p:blipFill>
          <a:blip r:embed="rId2"/>
          <a:stretch>
            <a:fillRect/>
          </a:stretch>
        </p:blipFill>
        <p:spPr>
          <a:xfrm>
            <a:off x="1100381" y="0"/>
            <a:ext cx="9991238" cy="6858000"/>
          </a:xfrm>
          <a:prstGeom prst="rect">
            <a:avLst/>
          </a:prstGeom>
        </p:spPr>
      </p:pic>
    </p:spTree>
    <p:extLst>
      <p:ext uri="{BB962C8B-B14F-4D97-AF65-F5344CB8AC3E}">
        <p14:creationId xmlns:p14="http://schemas.microsoft.com/office/powerpoint/2010/main" val="2884211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9D0D-5849-574C-95DE-CB6E532AD210}"/>
              </a:ext>
            </a:extLst>
          </p:cNvPr>
          <p:cNvSpPr>
            <a:spLocks noGrp="1"/>
          </p:cNvSpPr>
          <p:nvPr>
            <p:ph type="title"/>
          </p:nvPr>
        </p:nvSpPr>
        <p:spPr/>
        <p:txBody>
          <a:bodyPr/>
          <a:lstStyle/>
          <a:p>
            <a:r>
              <a:rPr lang="en-US" dirty="0">
                <a:solidFill>
                  <a:srgbClr val="7030A0"/>
                </a:solidFill>
              </a:rPr>
              <a:t>So…who and what fits where?</a:t>
            </a:r>
          </a:p>
        </p:txBody>
      </p:sp>
      <p:sp>
        <p:nvSpPr>
          <p:cNvPr id="3" name="Text Placeholder 2">
            <a:extLst>
              <a:ext uri="{FF2B5EF4-FFF2-40B4-BE49-F238E27FC236}">
                <a16:creationId xmlns:a16="http://schemas.microsoft.com/office/drawing/2014/main" id="{5F21CA60-91CB-794E-8FA7-202C9A461B94}"/>
              </a:ext>
            </a:extLst>
          </p:cNvPr>
          <p:cNvSpPr>
            <a:spLocks noGrp="1"/>
          </p:cNvSpPr>
          <p:nvPr>
            <p:ph type="body" idx="1"/>
          </p:nvPr>
        </p:nvSpPr>
        <p:spPr/>
        <p:txBody>
          <a:bodyPr/>
          <a:lstStyle/>
          <a:p>
            <a:r>
              <a:rPr lang="en-US" dirty="0"/>
              <a:t>The backside of the Partnership Chart</a:t>
            </a:r>
          </a:p>
        </p:txBody>
      </p:sp>
    </p:spTree>
    <p:extLst>
      <p:ext uri="{BB962C8B-B14F-4D97-AF65-F5344CB8AC3E}">
        <p14:creationId xmlns:p14="http://schemas.microsoft.com/office/powerpoint/2010/main" val="287447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96E03-6053-F447-8AFD-BC97A23409CE}"/>
              </a:ext>
            </a:extLst>
          </p:cNvPr>
          <p:cNvPicPr>
            <a:picLocks noChangeAspect="1"/>
          </p:cNvPicPr>
          <p:nvPr/>
        </p:nvPicPr>
        <p:blipFill>
          <a:blip r:embed="rId2"/>
          <a:stretch>
            <a:fillRect/>
          </a:stretch>
        </p:blipFill>
        <p:spPr>
          <a:xfrm>
            <a:off x="1085185" y="0"/>
            <a:ext cx="10021630" cy="6858000"/>
          </a:xfrm>
          <a:prstGeom prst="rect">
            <a:avLst/>
          </a:prstGeom>
        </p:spPr>
      </p:pic>
    </p:spTree>
    <p:extLst>
      <p:ext uri="{BB962C8B-B14F-4D97-AF65-F5344CB8AC3E}">
        <p14:creationId xmlns:p14="http://schemas.microsoft.com/office/powerpoint/2010/main" val="1608866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1E9EE-57B1-8C43-B77D-1828CCFF70AE}"/>
              </a:ext>
            </a:extLst>
          </p:cNvPr>
          <p:cNvPicPr>
            <a:picLocks noChangeAspect="1"/>
          </p:cNvPicPr>
          <p:nvPr/>
        </p:nvPicPr>
        <p:blipFill>
          <a:blip r:embed="rId2"/>
          <a:stretch>
            <a:fillRect/>
          </a:stretch>
        </p:blipFill>
        <p:spPr>
          <a:xfrm>
            <a:off x="1100381" y="0"/>
            <a:ext cx="9991238" cy="6858000"/>
          </a:xfrm>
          <a:prstGeom prst="rect">
            <a:avLst/>
          </a:prstGeom>
        </p:spPr>
      </p:pic>
    </p:spTree>
    <p:extLst>
      <p:ext uri="{BB962C8B-B14F-4D97-AF65-F5344CB8AC3E}">
        <p14:creationId xmlns:p14="http://schemas.microsoft.com/office/powerpoint/2010/main" val="3665798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9D0D-5849-574C-95DE-CB6E532AD210}"/>
              </a:ext>
            </a:extLst>
          </p:cNvPr>
          <p:cNvSpPr>
            <a:spLocks noGrp="1"/>
          </p:cNvSpPr>
          <p:nvPr>
            <p:ph type="title"/>
          </p:nvPr>
        </p:nvSpPr>
        <p:spPr/>
        <p:txBody>
          <a:bodyPr/>
          <a:lstStyle/>
          <a:p>
            <a:r>
              <a:rPr lang="en-US" dirty="0">
                <a:solidFill>
                  <a:srgbClr val="7030A0"/>
                </a:solidFill>
              </a:rPr>
              <a:t>Tell me again why we do this?</a:t>
            </a:r>
          </a:p>
        </p:txBody>
      </p:sp>
      <p:sp>
        <p:nvSpPr>
          <p:cNvPr id="3" name="Text Placeholder 2">
            <a:extLst>
              <a:ext uri="{FF2B5EF4-FFF2-40B4-BE49-F238E27FC236}">
                <a16:creationId xmlns:a16="http://schemas.microsoft.com/office/drawing/2014/main" id="{5F21CA60-91CB-794E-8FA7-202C9A461B94}"/>
              </a:ext>
            </a:extLst>
          </p:cNvPr>
          <p:cNvSpPr>
            <a:spLocks noGrp="1"/>
          </p:cNvSpPr>
          <p:nvPr>
            <p:ph type="body" idx="1"/>
          </p:nvPr>
        </p:nvSpPr>
        <p:spPr/>
        <p:txBody>
          <a:bodyPr/>
          <a:lstStyle/>
          <a:p>
            <a:r>
              <a:rPr lang="en-US" dirty="0"/>
              <a:t>Where are we going? </a:t>
            </a:r>
          </a:p>
          <a:p>
            <a:r>
              <a:rPr lang="en-US" dirty="0"/>
              <a:t>What are we trying to do?</a:t>
            </a:r>
          </a:p>
        </p:txBody>
      </p:sp>
    </p:spTree>
    <p:extLst>
      <p:ext uri="{BB962C8B-B14F-4D97-AF65-F5344CB8AC3E}">
        <p14:creationId xmlns:p14="http://schemas.microsoft.com/office/powerpoint/2010/main" val="27147189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8DBE289-12B0-734E-87B6-0F94814D7989}"/>
              </a:ext>
            </a:extLst>
          </p:cNvPr>
          <p:cNvSpPr/>
          <p:nvPr/>
        </p:nvSpPr>
        <p:spPr>
          <a:xfrm>
            <a:off x="1400014" y="-1193369"/>
            <a:ext cx="9391972" cy="93919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F97975F-FFBA-1C45-BB87-3B7D26D6E4DD}"/>
              </a:ext>
            </a:extLst>
          </p:cNvPr>
          <p:cNvSpPr/>
          <p:nvPr/>
        </p:nvSpPr>
        <p:spPr>
          <a:xfrm>
            <a:off x="1002431" y="1844299"/>
            <a:ext cx="10187138" cy="2923877"/>
          </a:xfrm>
          <a:prstGeom prst="rect">
            <a:avLst/>
          </a:prstGeom>
        </p:spPr>
        <p:txBody>
          <a:bodyPr wrap="square">
            <a:spAutoFit/>
          </a:bodyPr>
          <a:lstStyle/>
          <a:p>
            <a:pPr algn="ctr"/>
            <a:r>
              <a:rPr lang="en-US" sz="2800" b="1" dirty="0">
                <a:solidFill>
                  <a:schemeClr val="bg1"/>
                </a:solidFill>
                <a:ea typeface="Calibri" panose="020F0502020204030204" pitchFamily="34" charset="0"/>
                <a:cs typeface="Arial" panose="020B0604020202020204" pitchFamily="34" charset="0"/>
              </a:rPr>
              <a:t>The VISION of </a:t>
            </a:r>
          </a:p>
          <a:p>
            <a:pPr algn="ctr"/>
            <a:r>
              <a:rPr lang="en-US" sz="2800" b="1" dirty="0">
                <a:solidFill>
                  <a:schemeClr val="bg1"/>
                </a:solidFill>
                <a:ea typeface="Calibri" panose="020F0502020204030204" pitchFamily="34" charset="0"/>
                <a:cs typeface="Arial" panose="020B0604020202020204" pitchFamily="34" charset="0"/>
              </a:rPr>
              <a:t>First Unitarian Universalist Church of Columbus </a:t>
            </a:r>
          </a:p>
          <a:p>
            <a:pPr algn="ctr"/>
            <a:r>
              <a:rPr lang="en-US" sz="2800" b="1" dirty="0">
                <a:solidFill>
                  <a:schemeClr val="bg1"/>
                </a:solidFill>
                <a:ea typeface="Calibri" panose="020F0502020204030204" pitchFamily="34" charset="0"/>
                <a:cs typeface="Arial" panose="020B0604020202020204" pitchFamily="34" charset="0"/>
              </a:rPr>
              <a:t>is to</a:t>
            </a:r>
          </a:p>
          <a:p>
            <a:pPr algn="ctr"/>
            <a:r>
              <a:rPr lang="en-US" sz="2800" dirty="0">
                <a:solidFill>
                  <a:schemeClr val="bg1"/>
                </a:solidFill>
                <a:ea typeface="Calibri" panose="020F0502020204030204" pitchFamily="34" charset="0"/>
                <a:cs typeface="Arial" panose="020B0604020202020204" pitchFamily="34" charset="0"/>
              </a:rPr>
              <a:t> </a:t>
            </a:r>
            <a:endParaRPr lang="en-US" sz="2800" dirty="0">
              <a:solidFill>
                <a:schemeClr val="bg1"/>
              </a:solidFill>
              <a:effectLst/>
              <a:ea typeface="Calibri" panose="020F0502020204030204" pitchFamily="34" charset="0"/>
            </a:endParaRPr>
          </a:p>
          <a:p>
            <a:pPr algn="ctr"/>
            <a:r>
              <a:rPr lang="en-US" sz="3600" b="1" dirty="0">
                <a:solidFill>
                  <a:schemeClr val="bg1"/>
                </a:solidFill>
                <a:ea typeface="Calibri" panose="020F0502020204030204" pitchFamily="34" charset="0"/>
                <a:cs typeface="Arial" panose="020B0604020202020204" pitchFamily="34" charset="0"/>
              </a:rPr>
              <a:t>transform and heal ourselves and our world </a:t>
            </a:r>
            <a:endParaRPr lang="en-US" sz="3600" dirty="0">
              <a:solidFill>
                <a:schemeClr val="bg1"/>
              </a:solidFill>
              <a:effectLst/>
              <a:ea typeface="Calibri" panose="020F0502020204030204" pitchFamily="34" charset="0"/>
            </a:endParaRPr>
          </a:p>
          <a:p>
            <a:pPr algn="ctr"/>
            <a:r>
              <a:rPr lang="en-US" sz="3600" b="1" dirty="0">
                <a:solidFill>
                  <a:schemeClr val="bg1"/>
                </a:solidFill>
                <a:ea typeface="Calibri" panose="020F0502020204030204" pitchFamily="34" charset="0"/>
                <a:cs typeface="Arial" panose="020B0604020202020204" pitchFamily="34" charset="0"/>
              </a:rPr>
              <a:t>through reason and love</a:t>
            </a:r>
            <a:r>
              <a:rPr lang="en-US" sz="3600" dirty="0">
                <a:solidFill>
                  <a:schemeClr val="bg1"/>
                </a:solidFill>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907763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614B-5CD1-C741-AD94-7936BEFCE5E5}"/>
              </a:ext>
            </a:extLst>
          </p:cNvPr>
          <p:cNvSpPr>
            <a:spLocks noGrp="1"/>
          </p:cNvSpPr>
          <p:nvPr>
            <p:ph type="ctrTitle"/>
          </p:nvPr>
        </p:nvSpPr>
        <p:spPr>
          <a:xfrm>
            <a:off x="278969" y="829685"/>
            <a:ext cx="6075336" cy="5819087"/>
          </a:xfrm>
        </p:spPr>
        <p:txBody>
          <a:bodyPr anchor="ctr">
            <a:normAutofit/>
          </a:bodyPr>
          <a:lstStyle/>
          <a:p>
            <a:r>
              <a:rPr lang="en-US" sz="3200" dirty="0">
                <a:solidFill>
                  <a:srgbClr val="7030A0"/>
                </a:solidFill>
                <a:latin typeface="Times New Roman" panose="02020603050405020304" pitchFamily="18" charset="0"/>
                <a:cs typeface="Times New Roman" panose="02020603050405020304" pitchFamily="18" charset="0"/>
              </a:rPr>
              <a:t>Our deepest fear is </a:t>
            </a:r>
            <a:br>
              <a:rPr lang="en-US" sz="3200" dirty="0">
                <a:solidFill>
                  <a:srgbClr val="7030A0"/>
                </a:solidFill>
                <a:latin typeface="Times New Roman" panose="02020603050405020304" pitchFamily="18" charset="0"/>
                <a:cs typeface="Times New Roman" panose="02020603050405020304" pitchFamily="18" charset="0"/>
              </a:rPr>
            </a:br>
            <a:r>
              <a:rPr lang="en-US" sz="3200" dirty="0">
                <a:solidFill>
                  <a:srgbClr val="7030A0"/>
                </a:solidFill>
                <a:latin typeface="Times New Roman" panose="02020603050405020304" pitchFamily="18" charset="0"/>
                <a:cs typeface="Times New Roman" panose="02020603050405020304" pitchFamily="18" charset="0"/>
              </a:rPr>
              <a:t>not that we are inadequate.</a:t>
            </a:r>
            <a:br>
              <a:rPr lang="en-US" sz="3200" dirty="0">
                <a:solidFill>
                  <a:srgbClr val="7030A0"/>
                </a:solidFill>
                <a:latin typeface="Times New Roman" panose="02020603050405020304" pitchFamily="18" charset="0"/>
                <a:cs typeface="Times New Roman" panose="02020603050405020304" pitchFamily="18" charset="0"/>
              </a:rPr>
            </a:br>
            <a:br>
              <a:rPr lang="en-US" sz="3200" dirty="0">
                <a:solidFill>
                  <a:srgbClr val="7030A0"/>
                </a:solidFill>
                <a:latin typeface="Times New Roman" panose="02020603050405020304" pitchFamily="18" charset="0"/>
                <a:cs typeface="Times New Roman" panose="02020603050405020304" pitchFamily="18" charset="0"/>
              </a:rPr>
            </a:br>
            <a:r>
              <a:rPr lang="en-US" sz="3200" dirty="0">
                <a:solidFill>
                  <a:srgbClr val="7030A0"/>
                </a:solidFill>
                <a:latin typeface="Times New Roman" panose="02020603050405020304" pitchFamily="18" charset="0"/>
                <a:cs typeface="Times New Roman" panose="02020603050405020304" pitchFamily="18" charset="0"/>
              </a:rPr>
              <a:t>Our deepest fear is that we are powerful beyond measure.</a:t>
            </a:r>
            <a:br>
              <a:rPr lang="en-US" sz="3200" dirty="0">
                <a:solidFill>
                  <a:srgbClr val="7030A0"/>
                </a:solidFill>
                <a:latin typeface="Times New Roman" panose="02020603050405020304" pitchFamily="18" charset="0"/>
                <a:cs typeface="Times New Roman" panose="02020603050405020304" pitchFamily="18" charset="0"/>
              </a:rPr>
            </a:br>
            <a:br>
              <a:rPr lang="en-US" sz="3200" dirty="0">
                <a:solidFill>
                  <a:srgbClr val="7030A0"/>
                </a:solidFill>
                <a:latin typeface="Times New Roman" panose="02020603050405020304" pitchFamily="18" charset="0"/>
                <a:cs typeface="Times New Roman" panose="02020603050405020304" pitchFamily="18" charset="0"/>
              </a:rPr>
            </a:br>
            <a:r>
              <a:rPr lang="en-US" sz="3200" dirty="0">
                <a:solidFill>
                  <a:srgbClr val="7030A0"/>
                </a:solidFill>
                <a:latin typeface="Times New Roman" panose="02020603050405020304" pitchFamily="18" charset="0"/>
                <a:cs typeface="Times New Roman" panose="02020603050405020304" pitchFamily="18" charset="0"/>
              </a:rPr>
              <a:t>It is our light, </a:t>
            </a:r>
            <a:br>
              <a:rPr lang="en-US" sz="3200" dirty="0">
                <a:solidFill>
                  <a:srgbClr val="7030A0"/>
                </a:solidFill>
                <a:latin typeface="Times New Roman" panose="02020603050405020304" pitchFamily="18" charset="0"/>
                <a:cs typeface="Times New Roman" panose="02020603050405020304" pitchFamily="18" charset="0"/>
              </a:rPr>
            </a:br>
            <a:r>
              <a:rPr lang="en-US" sz="3200" dirty="0">
                <a:solidFill>
                  <a:srgbClr val="7030A0"/>
                </a:solidFill>
                <a:latin typeface="Times New Roman" panose="02020603050405020304" pitchFamily="18" charset="0"/>
                <a:cs typeface="Times New Roman" panose="02020603050405020304" pitchFamily="18" charset="0"/>
              </a:rPr>
              <a:t>not our darkness </a:t>
            </a:r>
            <a:br>
              <a:rPr lang="en-US" sz="3200" dirty="0">
                <a:solidFill>
                  <a:srgbClr val="7030A0"/>
                </a:solidFill>
                <a:latin typeface="Times New Roman" panose="02020603050405020304" pitchFamily="18" charset="0"/>
                <a:cs typeface="Times New Roman" panose="02020603050405020304" pitchFamily="18" charset="0"/>
              </a:rPr>
            </a:br>
            <a:r>
              <a:rPr lang="en-US" sz="3200" dirty="0">
                <a:solidFill>
                  <a:srgbClr val="7030A0"/>
                </a:solidFill>
                <a:latin typeface="Times New Roman" panose="02020603050405020304" pitchFamily="18" charset="0"/>
                <a:cs typeface="Times New Roman" panose="02020603050405020304" pitchFamily="18" charset="0"/>
              </a:rPr>
              <a:t>that most frightens us.</a:t>
            </a:r>
            <a:br>
              <a:rPr lang="en-US" sz="2800" dirty="0">
                <a:solidFill>
                  <a:srgbClr val="7030A0"/>
                </a:solidFill>
                <a:latin typeface="Times New Roman" panose="02020603050405020304" pitchFamily="18" charset="0"/>
                <a:cs typeface="Times New Roman" panose="02020603050405020304" pitchFamily="18" charset="0"/>
              </a:rPr>
            </a:br>
            <a:br>
              <a:rPr lang="en-US" sz="3200" dirty="0">
                <a:solidFill>
                  <a:srgbClr val="7030A0"/>
                </a:solidFill>
                <a:latin typeface="Times New Roman" panose="02020603050405020304" pitchFamily="18" charset="0"/>
                <a:cs typeface="Times New Roman" panose="02020603050405020304" pitchFamily="18" charset="0"/>
              </a:rPr>
            </a:br>
            <a:r>
              <a:rPr lang="en-US" sz="2400" i="1" dirty="0">
                <a:solidFill>
                  <a:srgbClr val="7030A0"/>
                </a:solidFill>
                <a:latin typeface="Times New Roman" panose="02020603050405020304" pitchFamily="18" charset="0"/>
                <a:cs typeface="Times New Roman" panose="02020603050405020304" pitchFamily="18" charset="0"/>
              </a:rPr>
              <a:t>—Marianne Williamson</a:t>
            </a:r>
          </a:p>
        </p:txBody>
      </p:sp>
      <p:pic>
        <p:nvPicPr>
          <p:cNvPr id="4" name="Picture 3">
            <a:extLst>
              <a:ext uri="{FF2B5EF4-FFF2-40B4-BE49-F238E27FC236}">
                <a16:creationId xmlns:a16="http://schemas.microsoft.com/office/drawing/2014/main" id="{C0093559-B984-504F-95F2-3D25AECB313C}"/>
              </a:ext>
            </a:extLst>
          </p:cNvPr>
          <p:cNvPicPr>
            <a:picLocks noChangeAspect="1"/>
          </p:cNvPicPr>
          <p:nvPr/>
        </p:nvPicPr>
        <p:blipFill>
          <a:blip r:embed="rId2"/>
          <a:stretch>
            <a:fillRect/>
          </a:stretch>
        </p:blipFill>
        <p:spPr>
          <a:xfrm>
            <a:off x="6103230" y="271747"/>
            <a:ext cx="5226031" cy="6476431"/>
          </a:xfrm>
          <a:prstGeom prst="rect">
            <a:avLst/>
          </a:prstGeom>
        </p:spPr>
      </p:pic>
    </p:spTree>
    <p:extLst>
      <p:ext uri="{BB962C8B-B14F-4D97-AF65-F5344CB8AC3E}">
        <p14:creationId xmlns:p14="http://schemas.microsoft.com/office/powerpoint/2010/main" val="40030998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Associate Minister Report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Rev. Eric Meter </a:t>
            </a:r>
          </a:p>
        </p:txBody>
      </p:sp>
    </p:spTree>
    <p:extLst>
      <p:ext uri="{BB962C8B-B14F-4D97-AF65-F5344CB8AC3E}">
        <p14:creationId xmlns:p14="http://schemas.microsoft.com/office/powerpoint/2010/main" val="2427282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a:stretch/>
        </p:blipFill>
        <p:spPr>
          <a:xfrm>
            <a:off x="6102669" y="3253156"/>
            <a:ext cx="3567424" cy="3604844"/>
          </a:xfrm>
          <a:prstGeom prst="rect">
            <a:avLst/>
          </a:prstGeom>
          <a:noFill/>
          <a:ln>
            <a:noFill/>
          </a:ln>
        </p:spPr>
      </p:pic>
      <p:pic>
        <p:nvPicPr>
          <p:cNvPr id="85" name="Shape 85"/>
          <p:cNvPicPr preferRelativeResize="0"/>
          <p:nvPr/>
        </p:nvPicPr>
        <p:blipFill rotWithShape="1">
          <a:blip r:embed="rId4">
            <a:alphaModFix/>
          </a:blip>
          <a:srcRect/>
          <a:stretch/>
        </p:blipFill>
        <p:spPr>
          <a:xfrm>
            <a:off x="1916484" y="3100853"/>
            <a:ext cx="3081401" cy="3757147"/>
          </a:xfrm>
          <a:prstGeom prst="rect">
            <a:avLst/>
          </a:prstGeom>
          <a:noFill/>
          <a:ln>
            <a:noFill/>
          </a:ln>
        </p:spPr>
      </p:pic>
      <p:sp>
        <p:nvSpPr>
          <p:cNvPr id="86" name="Shape 86"/>
          <p:cNvSpPr/>
          <p:nvPr/>
        </p:nvSpPr>
        <p:spPr>
          <a:xfrm flipH="1">
            <a:off x="1916484" y="438410"/>
            <a:ext cx="2906037" cy="1931221"/>
          </a:xfrm>
          <a:prstGeom prst="wedgeRoundRectCallout">
            <a:avLst>
              <a:gd name="adj1" fmla="val -16292"/>
              <a:gd name="adj2" fmla="val 89741"/>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chemeClr val="dk1"/>
                </a:solidFill>
                <a:latin typeface="Calibri"/>
                <a:ea typeface="Calibri"/>
                <a:cs typeface="Calibri"/>
                <a:sym typeface="Calibri"/>
              </a:rPr>
              <a:t>Looks like a tough crowd Ralph.</a:t>
            </a:r>
            <a:endParaRPr/>
          </a:p>
        </p:txBody>
      </p:sp>
      <p:sp>
        <p:nvSpPr>
          <p:cNvPr id="87" name="Shape 87"/>
          <p:cNvSpPr/>
          <p:nvPr/>
        </p:nvSpPr>
        <p:spPr>
          <a:xfrm>
            <a:off x="6688898" y="438410"/>
            <a:ext cx="2981195" cy="1931221"/>
          </a:xfrm>
          <a:prstGeom prst="wedgeRoundRectCallout">
            <a:avLst>
              <a:gd name="adj1" fmla="val -14693"/>
              <a:gd name="adj2" fmla="val 87147"/>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chemeClr val="dk1"/>
                </a:solidFill>
                <a:latin typeface="Calibri"/>
                <a:ea typeface="Calibri"/>
                <a:cs typeface="Calibri"/>
                <a:sym typeface="Calibri"/>
              </a:rPr>
              <a:t>Wait ‘til they see the budget Henry.</a:t>
            </a:r>
            <a:endParaRPr/>
          </a:p>
        </p:txBody>
      </p:sp>
    </p:spTree>
    <p:extLst>
      <p:ext uri="{BB962C8B-B14F-4D97-AF65-F5344CB8AC3E}">
        <p14:creationId xmlns:p14="http://schemas.microsoft.com/office/powerpoint/2010/main" val="2341797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159656" y="654827"/>
            <a:ext cx="12032343" cy="5909310"/>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D/M RE Search Committee:</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Patricia </a:t>
            </a:r>
            <a:r>
              <a:rPr lang="en-US" sz="5400" dirty="0" err="1">
                <a:solidFill>
                  <a:schemeClr val="bg1"/>
                </a:solidFill>
                <a:latin typeface="Cronos Pro Semibold" panose="020C0602030403020304" pitchFamily="34" charset="0"/>
              </a:rPr>
              <a:t>Boughton</a:t>
            </a:r>
            <a:r>
              <a:rPr lang="en-US" sz="5400" dirty="0">
                <a:solidFill>
                  <a:schemeClr val="bg1"/>
                </a:solidFill>
                <a:latin typeface="Cronos Pro Semibold" panose="020C0602030403020304" pitchFamily="34" charset="0"/>
              </a:rPr>
              <a:t>, chair</a:t>
            </a:r>
          </a:p>
          <a:p>
            <a:pPr algn="ctr"/>
            <a:r>
              <a:rPr lang="en-US" sz="5400" dirty="0">
                <a:solidFill>
                  <a:schemeClr val="bg1"/>
                </a:solidFill>
                <a:latin typeface="Cronos Pro Semibold" panose="020C0602030403020304" pitchFamily="34" charset="0"/>
              </a:rPr>
              <a:t>Winston Basso-Shirker </a:t>
            </a:r>
          </a:p>
          <a:p>
            <a:pPr algn="ctr"/>
            <a:r>
              <a:rPr lang="en-US" sz="5400" dirty="0">
                <a:solidFill>
                  <a:schemeClr val="bg1"/>
                </a:solidFill>
                <a:latin typeface="Cronos Pro Semibold" panose="020C0602030403020304" pitchFamily="34" charset="0"/>
              </a:rPr>
              <a:t>John </a:t>
            </a:r>
            <a:r>
              <a:rPr lang="en-US" sz="5400" dirty="0" err="1">
                <a:solidFill>
                  <a:schemeClr val="bg1"/>
                </a:solidFill>
                <a:latin typeface="Cronos Pro Semibold" panose="020C0602030403020304" pitchFamily="34" charset="0"/>
              </a:rPr>
              <a:t>Grinstead</a:t>
            </a: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Ruby </a:t>
            </a:r>
            <a:r>
              <a:rPr lang="en-US" sz="5400" dirty="0" err="1">
                <a:solidFill>
                  <a:schemeClr val="bg1"/>
                </a:solidFill>
                <a:latin typeface="Cronos Pro Semibold" panose="020C0602030403020304" pitchFamily="34" charset="0"/>
              </a:rPr>
              <a:t>Linhan</a:t>
            </a: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Cindy Whicker</a:t>
            </a:r>
          </a:p>
        </p:txBody>
      </p:sp>
    </p:spTree>
    <p:extLst>
      <p:ext uri="{BB962C8B-B14F-4D97-AF65-F5344CB8AC3E}">
        <p14:creationId xmlns:p14="http://schemas.microsoft.com/office/powerpoint/2010/main" val="3282377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159656" y="1611084"/>
            <a:ext cx="12032343"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Introducing our next </a:t>
            </a:r>
          </a:p>
          <a:p>
            <a:pPr algn="ctr"/>
            <a:r>
              <a:rPr lang="en-US" sz="5400" dirty="0">
                <a:solidFill>
                  <a:schemeClr val="bg1"/>
                </a:solidFill>
                <a:latin typeface="Cronos Pro Semibold" panose="020C0602030403020304" pitchFamily="34" charset="0"/>
              </a:rPr>
              <a:t>Director of Religious Exploration…</a:t>
            </a:r>
          </a:p>
          <a:p>
            <a:pPr algn="ctr"/>
            <a:endParaRPr lang="en-US" sz="5400" dirty="0">
              <a:solidFill>
                <a:schemeClr val="bg1"/>
              </a:solidFill>
              <a:latin typeface="Cronos Pro Semibold" panose="020C0602030403020304" pitchFamily="34" charset="0"/>
            </a:endParaRPr>
          </a:p>
        </p:txBody>
      </p:sp>
    </p:spTree>
    <p:extLst>
      <p:ext uri="{BB962C8B-B14F-4D97-AF65-F5344CB8AC3E}">
        <p14:creationId xmlns:p14="http://schemas.microsoft.com/office/powerpoint/2010/main" val="895272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7561947" y="1611083"/>
            <a:ext cx="4499430" cy="2369880"/>
          </a:xfrm>
          <a:prstGeom prst="rect">
            <a:avLst/>
          </a:prstGeom>
          <a:noFill/>
        </p:spPr>
        <p:txBody>
          <a:bodyPr wrap="square" rtlCol="0">
            <a:spAutoFit/>
          </a:bodyPr>
          <a:lstStyle/>
          <a:p>
            <a:pPr algn="ctr"/>
            <a:r>
              <a:rPr lang="en-US" sz="7400" dirty="0">
                <a:solidFill>
                  <a:schemeClr val="bg1"/>
                </a:solidFill>
                <a:latin typeface="Cronos Pro Semibold" panose="020C0602030403020304" pitchFamily="34" charset="0"/>
              </a:rPr>
              <a:t> Elizabeth Mount </a:t>
            </a:r>
          </a:p>
        </p:txBody>
      </p:sp>
      <p:pic>
        <p:nvPicPr>
          <p:cNvPr id="3" name="Picture 2">
            <a:extLst>
              <a:ext uri="{FF2B5EF4-FFF2-40B4-BE49-F238E27FC236}">
                <a16:creationId xmlns:a16="http://schemas.microsoft.com/office/drawing/2014/main" id="{4876B919-7D01-2343-9FF8-CB3F24A37390}"/>
              </a:ext>
            </a:extLst>
          </p:cNvPr>
          <p:cNvPicPr>
            <a:picLocks noChangeAspect="1"/>
          </p:cNvPicPr>
          <p:nvPr/>
        </p:nvPicPr>
        <p:blipFill>
          <a:blip r:embed="rId3"/>
          <a:stretch>
            <a:fillRect/>
          </a:stretch>
        </p:blipFill>
        <p:spPr>
          <a:xfrm>
            <a:off x="245833" y="0"/>
            <a:ext cx="7338006" cy="6858000"/>
          </a:xfrm>
          <a:prstGeom prst="rect">
            <a:avLst/>
          </a:prstGeom>
        </p:spPr>
      </p:pic>
    </p:spTree>
    <p:extLst>
      <p:ext uri="{BB962C8B-B14F-4D97-AF65-F5344CB8AC3E}">
        <p14:creationId xmlns:p14="http://schemas.microsoft.com/office/powerpoint/2010/main" val="3341541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Minister of Religious Exploration Report</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Rev. Lane Campbell</a:t>
            </a:r>
          </a:p>
        </p:txBody>
      </p:sp>
    </p:spTree>
    <p:extLst>
      <p:ext uri="{BB962C8B-B14F-4D97-AF65-F5344CB8AC3E}">
        <p14:creationId xmlns:p14="http://schemas.microsoft.com/office/powerpoint/2010/main" val="2575873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3416320"/>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Ministerial Intern Report </a:t>
            </a:r>
            <a:br>
              <a:rPr lang="en-US" sz="5400" dirty="0">
                <a:solidFill>
                  <a:schemeClr val="bg1"/>
                </a:solidFill>
                <a:latin typeface="Cronos Pro Semibold" panose="020C0602030403020304" pitchFamily="34" charset="0"/>
              </a:rPr>
            </a:br>
            <a:r>
              <a:rPr lang="en-US" sz="5400" dirty="0">
                <a:solidFill>
                  <a:schemeClr val="bg1"/>
                </a:solidFill>
                <a:latin typeface="Cronos Pro Semibold" panose="020C0602030403020304" pitchFamily="34" charset="0"/>
              </a:rPr>
              <a:t>Focused Initiative: Beloved Conversations</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Amanda Hays</a:t>
            </a:r>
          </a:p>
        </p:txBody>
      </p:sp>
    </p:spTree>
    <p:extLst>
      <p:ext uri="{BB962C8B-B14F-4D97-AF65-F5344CB8AC3E}">
        <p14:creationId xmlns:p14="http://schemas.microsoft.com/office/powerpoint/2010/main" val="4127862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Director of Administration Report</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Brian Hagemann</a:t>
            </a:r>
          </a:p>
        </p:txBody>
      </p:sp>
    </p:spTree>
    <p:extLst>
      <p:ext uri="{BB962C8B-B14F-4D97-AF65-F5344CB8AC3E}">
        <p14:creationId xmlns:p14="http://schemas.microsoft.com/office/powerpoint/2010/main" val="36901716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595084"/>
            <a:ext cx="12192000" cy="5909310"/>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Results of Ballot Voting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Candidates by Kay Gaskill, </a:t>
            </a:r>
            <a:br>
              <a:rPr lang="en-US" sz="5400" dirty="0">
                <a:solidFill>
                  <a:schemeClr val="bg1"/>
                </a:solidFill>
                <a:latin typeface="Cronos Pro Semibold" panose="020C0602030403020304" pitchFamily="34" charset="0"/>
              </a:rPr>
            </a:br>
            <a:r>
              <a:rPr lang="en-US" sz="5400" dirty="0">
                <a:solidFill>
                  <a:schemeClr val="bg1"/>
                </a:solidFill>
                <a:latin typeface="Cronos Pro Semibold" panose="020C0602030403020304" pitchFamily="34" charset="0"/>
              </a:rPr>
              <a:t>Nominating Committee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Constitutional Amendment</a:t>
            </a:r>
          </a:p>
          <a:p>
            <a:pPr algn="ctr"/>
            <a:r>
              <a:rPr lang="en-US" sz="5400" dirty="0">
                <a:solidFill>
                  <a:schemeClr val="bg1"/>
                </a:solidFill>
                <a:latin typeface="Cronos Pro Semibold" panose="020C0602030403020304" pitchFamily="34" charset="0"/>
              </a:rPr>
              <a:t>Seth Kraut, Board Vice-Chair</a:t>
            </a:r>
          </a:p>
        </p:txBody>
      </p:sp>
    </p:spTree>
    <p:extLst>
      <p:ext uri="{BB962C8B-B14F-4D97-AF65-F5344CB8AC3E}">
        <p14:creationId xmlns:p14="http://schemas.microsoft.com/office/powerpoint/2010/main" val="33568537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1378858"/>
            <a:ext cx="12192000" cy="507831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Introduction of </a:t>
            </a:r>
          </a:p>
          <a:p>
            <a:pPr algn="ctr"/>
            <a:r>
              <a:rPr lang="en-US" sz="5400" dirty="0">
                <a:solidFill>
                  <a:schemeClr val="bg1"/>
                </a:solidFill>
                <a:latin typeface="Cronos Pro Semibold" panose="020C0602030403020304" pitchFamily="34" charset="0"/>
              </a:rPr>
              <a:t>New Youth Board Members</a:t>
            </a:r>
          </a:p>
          <a:p>
            <a:pPr algn="ctr"/>
            <a:r>
              <a:rPr lang="en-US" sz="5400" dirty="0" err="1">
                <a:solidFill>
                  <a:schemeClr val="bg1"/>
                </a:solidFill>
                <a:latin typeface="Cronos Pro Semibold" panose="020C0602030403020304" pitchFamily="34" charset="0"/>
              </a:rPr>
              <a:t>Jhalez</a:t>
            </a:r>
            <a:r>
              <a:rPr lang="en-US" sz="5400" dirty="0">
                <a:solidFill>
                  <a:schemeClr val="bg1"/>
                </a:solidFill>
                <a:latin typeface="Cronos Pro Semibold" panose="020C0602030403020304" pitchFamily="34" charset="0"/>
              </a:rPr>
              <a:t> Caldwell-Craig</a:t>
            </a:r>
          </a:p>
          <a:p>
            <a:pPr algn="ctr"/>
            <a:r>
              <a:rPr lang="en-US" sz="5400" dirty="0">
                <a:solidFill>
                  <a:schemeClr val="bg1"/>
                </a:solidFill>
                <a:latin typeface="Cronos Pro Semibold" panose="020C0602030403020304" pitchFamily="34" charset="0"/>
              </a:rPr>
              <a:t>and Lilly </a:t>
            </a:r>
            <a:r>
              <a:rPr lang="en-US" sz="5400" dirty="0" err="1">
                <a:solidFill>
                  <a:schemeClr val="bg1"/>
                </a:solidFill>
                <a:latin typeface="Cronos Pro Semibold" panose="020C0602030403020304" pitchFamily="34" charset="0"/>
              </a:rPr>
              <a:t>Colegrove</a:t>
            </a:r>
            <a:r>
              <a:rPr lang="en-US" sz="5400" dirty="0">
                <a:solidFill>
                  <a:schemeClr val="bg1"/>
                </a:solidFill>
                <a:latin typeface="Cronos Pro Semibold" panose="020C0602030403020304" pitchFamily="34" charset="0"/>
              </a:rPr>
              <a:t>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Semibold" panose="020C0602030403020304" pitchFamily="34" charset="0"/>
              </a:rPr>
              <a:t>by Nate Blake</a:t>
            </a:r>
          </a:p>
        </p:txBody>
      </p:sp>
    </p:spTree>
    <p:extLst>
      <p:ext uri="{BB962C8B-B14F-4D97-AF65-F5344CB8AC3E}">
        <p14:creationId xmlns:p14="http://schemas.microsoft.com/office/powerpoint/2010/main" val="18717755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2585323"/>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Extinguish the Chalice</a:t>
            </a:r>
          </a:p>
          <a:p>
            <a:pPr algn="ctr"/>
            <a:endParaRPr lang="en-US" sz="5400" dirty="0">
              <a:solidFill>
                <a:schemeClr val="bg1"/>
              </a:solidFill>
              <a:latin typeface="Cronos Pro Semibold" panose="020C0602030403020304" pitchFamily="34" charset="0"/>
            </a:endParaRPr>
          </a:p>
          <a:p>
            <a:pPr algn="ctr"/>
            <a:r>
              <a:rPr lang="en-US" sz="5400" dirty="0" err="1">
                <a:solidFill>
                  <a:schemeClr val="bg1"/>
                </a:solidFill>
                <a:latin typeface="Cronos Pro Semibold" panose="020C0602030403020304" pitchFamily="34" charset="0"/>
              </a:rPr>
              <a:t>Jhalez</a:t>
            </a:r>
            <a:r>
              <a:rPr lang="en-US" sz="5400" dirty="0">
                <a:solidFill>
                  <a:schemeClr val="bg1"/>
                </a:solidFill>
                <a:latin typeface="Cronos Pro Semibold" panose="020C0602030403020304" pitchFamily="34" charset="0"/>
              </a:rPr>
              <a:t>, Lilly &amp; Nate</a:t>
            </a:r>
          </a:p>
        </p:txBody>
      </p:sp>
    </p:spTree>
    <p:extLst>
      <p:ext uri="{BB962C8B-B14F-4D97-AF65-F5344CB8AC3E}">
        <p14:creationId xmlns:p14="http://schemas.microsoft.com/office/powerpoint/2010/main" val="4281590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E7225-B852-AE47-8876-50D9890C87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89FE07-3EF3-9947-915D-E14B64CB4C9F}"/>
              </a:ext>
            </a:extLst>
          </p:cNvPr>
          <p:cNvSpPr txBox="1"/>
          <p:nvPr/>
        </p:nvSpPr>
        <p:spPr>
          <a:xfrm>
            <a:off x="0" y="2467428"/>
            <a:ext cx="12192000" cy="3416320"/>
          </a:xfrm>
          <a:prstGeom prst="rect">
            <a:avLst/>
          </a:prstGeom>
          <a:noFill/>
        </p:spPr>
        <p:txBody>
          <a:bodyPr wrap="square" rtlCol="0">
            <a:spAutoFit/>
          </a:bodyPr>
          <a:lstStyle/>
          <a:p>
            <a:pPr algn="ctr"/>
            <a:r>
              <a:rPr lang="en-US" sz="5400" dirty="0">
                <a:solidFill>
                  <a:schemeClr val="bg1"/>
                </a:solidFill>
                <a:latin typeface="Cronos Pro Semibold" panose="020C0602030403020304" pitchFamily="34" charset="0"/>
              </a:rPr>
              <a:t>The End. </a:t>
            </a:r>
          </a:p>
          <a:p>
            <a:pPr algn="ctr"/>
            <a:endParaRPr lang="en-US" sz="5400" dirty="0">
              <a:solidFill>
                <a:schemeClr val="bg1"/>
              </a:solidFill>
              <a:latin typeface="Cronos Pro Semibold" panose="020C0602030403020304" pitchFamily="34" charset="0"/>
            </a:endParaRPr>
          </a:p>
          <a:p>
            <a:pPr algn="ctr"/>
            <a:r>
              <a:rPr lang="en-US" sz="5400" dirty="0">
                <a:solidFill>
                  <a:schemeClr val="bg1"/>
                </a:solidFill>
                <a:latin typeface="Cronos Pro Light" panose="020C0602030403020304" pitchFamily="34" charset="0"/>
              </a:rPr>
              <a:t>Thank you for being a caring and active member of this congregation!</a:t>
            </a:r>
            <a:endParaRPr lang="en-US" sz="5400" dirty="0">
              <a:solidFill>
                <a:schemeClr val="bg1"/>
              </a:solidFill>
              <a:latin typeface="Cronos Pro Semibold" panose="020C0602030403020304" pitchFamily="34" charset="0"/>
            </a:endParaRPr>
          </a:p>
        </p:txBody>
      </p:sp>
    </p:spTree>
    <p:extLst>
      <p:ext uri="{BB962C8B-B14F-4D97-AF65-F5344CB8AC3E}">
        <p14:creationId xmlns:p14="http://schemas.microsoft.com/office/powerpoint/2010/main" val="392280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838200" y="365126"/>
            <a:ext cx="10515600" cy="73716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5 Year Comparison</a:t>
            </a:r>
            <a:endParaRPr/>
          </a:p>
        </p:txBody>
      </p:sp>
      <p:pic>
        <p:nvPicPr>
          <p:cNvPr id="93" name="Shape 93"/>
          <p:cNvPicPr preferRelativeResize="0">
            <a:picLocks noGrp="1"/>
          </p:cNvPicPr>
          <p:nvPr>
            <p:ph type="body" idx="1"/>
          </p:nvPr>
        </p:nvPicPr>
        <p:blipFill rotWithShape="1">
          <a:blip r:embed="rId3">
            <a:alphaModFix/>
          </a:blip>
          <a:srcRect/>
          <a:stretch/>
        </p:blipFill>
        <p:spPr>
          <a:xfrm>
            <a:off x="838200" y="1528175"/>
            <a:ext cx="9732876" cy="4402213"/>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1925658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6769B5-EBF7-924D-BFA6-E4E24EAB86C1}"/>
              </a:ext>
            </a:extLst>
          </p:cNvPr>
          <p:cNvPicPr>
            <a:picLocks noChangeAspect="1"/>
          </p:cNvPicPr>
          <p:nvPr/>
        </p:nvPicPr>
        <p:blipFill rotWithShape="1">
          <a:blip r:embed="rId2" cstate="print">
            <a:alphaModFix amt="90000"/>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t="14841" b="3253"/>
          <a:stretch/>
        </p:blipFill>
        <p:spPr>
          <a:xfrm>
            <a:off x="0" y="0"/>
            <a:ext cx="12192000" cy="6937828"/>
          </a:xfrm>
          <a:prstGeom prst="rect">
            <a:avLst/>
          </a:prstGeom>
        </p:spPr>
      </p:pic>
      <p:sp>
        <p:nvSpPr>
          <p:cNvPr id="2" name="Title 1"/>
          <p:cNvSpPr>
            <a:spLocks noGrp="1"/>
          </p:cNvSpPr>
          <p:nvPr>
            <p:ph type="ctrTitle"/>
          </p:nvPr>
        </p:nvSpPr>
        <p:spPr>
          <a:xfrm>
            <a:off x="0" y="1538514"/>
            <a:ext cx="12192000" cy="5109029"/>
          </a:xfrm>
        </p:spPr>
        <p:txBody>
          <a:bodyPr anchor="ctr">
            <a:normAutofit/>
          </a:bodyPr>
          <a:lstStyle/>
          <a:p>
            <a:br>
              <a:rPr lang="en-US" sz="4700" dirty="0">
                <a:latin typeface="Cronos Pro Light" panose="020C0602030403020304" pitchFamily="34" charset="0"/>
              </a:rPr>
            </a:br>
            <a:br>
              <a:rPr lang="en-US" sz="4700" dirty="0">
                <a:latin typeface="Cronos Pro Light" panose="020C0602030403020304" pitchFamily="34" charset="0"/>
              </a:rPr>
            </a:br>
            <a:br>
              <a:rPr lang="en-US" sz="4700" dirty="0">
                <a:latin typeface="Cronos Pro Light" panose="020C0602030403020304" pitchFamily="34" charset="0"/>
              </a:rPr>
            </a:br>
            <a:br>
              <a:rPr lang="en-US" sz="4700" dirty="0">
                <a:latin typeface="Cronos Pro Light" panose="020C0602030403020304" pitchFamily="34" charset="0"/>
              </a:rPr>
            </a:br>
            <a:r>
              <a:rPr lang="en-US" sz="6100" dirty="0">
                <a:solidFill>
                  <a:schemeClr val="bg1"/>
                </a:solidFill>
                <a:latin typeface="Cronos Pro Light" panose="020C0602030403020304" pitchFamily="34" charset="0"/>
              </a:rPr>
              <a:t>Thank you for being a caring and active member of this congregation.</a:t>
            </a:r>
            <a:br>
              <a:rPr lang="en-US" sz="4700" dirty="0">
                <a:solidFill>
                  <a:schemeClr val="bg1"/>
                </a:solidFill>
                <a:latin typeface="Cronos Pro Light" panose="020C0602030403020304" pitchFamily="34" charset="0"/>
              </a:rPr>
            </a:br>
            <a:endParaRPr lang="en-US" sz="4700" dirty="0">
              <a:solidFill>
                <a:schemeClr val="bg1"/>
              </a:solidFill>
              <a:latin typeface="Cronos Pro Light" panose="020C0602030403020304" pitchFamily="34" charset="0"/>
            </a:endParaRPr>
          </a:p>
        </p:txBody>
      </p:sp>
    </p:spTree>
    <p:extLst>
      <p:ext uri="{BB962C8B-B14F-4D97-AF65-F5344CB8AC3E}">
        <p14:creationId xmlns:p14="http://schemas.microsoft.com/office/powerpoint/2010/main" val="6803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838200" y="365127"/>
            <a:ext cx="10515600" cy="74968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Summary</a:t>
            </a:r>
            <a:endParaRPr/>
          </a:p>
        </p:txBody>
      </p:sp>
      <p:pic>
        <p:nvPicPr>
          <p:cNvPr id="99" name="Shape 99"/>
          <p:cNvPicPr preferRelativeResize="0">
            <a:picLocks noGrp="1"/>
          </p:cNvPicPr>
          <p:nvPr>
            <p:ph type="body" idx="1"/>
          </p:nvPr>
        </p:nvPicPr>
        <p:blipFill rotWithShape="1">
          <a:blip r:embed="rId3">
            <a:alphaModFix/>
          </a:blip>
          <a:srcRect/>
          <a:stretch/>
        </p:blipFill>
        <p:spPr>
          <a:xfrm>
            <a:off x="838200" y="1875483"/>
            <a:ext cx="10233563" cy="4251622"/>
          </a:xfrm>
          <a:prstGeom prst="rect">
            <a:avLst/>
          </a:prstGeom>
          <a:noFill/>
          <a:ln>
            <a:noFill/>
          </a:ln>
        </p:spPr>
      </p:pic>
    </p:spTree>
    <p:extLst>
      <p:ext uri="{BB962C8B-B14F-4D97-AF65-F5344CB8AC3E}">
        <p14:creationId xmlns:p14="http://schemas.microsoft.com/office/powerpoint/2010/main" val="1966326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1485</TotalTime>
  <Words>2829</Words>
  <Application>Microsoft Office PowerPoint</Application>
  <PresentationFormat>Widescreen</PresentationFormat>
  <Paragraphs>269</Paragraphs>
  <Slides>80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Calibri</vt:lpstr>
      <vt:lpstr>Calibri Light</vt:lpstr>
      <vt:lpstr>Cronos Pro Light</vt:lpstr>
      <vt:lpstr>Cronos Pro Semibold</vt:lpstr>
      <vt:lpstr>Times New Roman</vt:lpstr>
      <vt:lpstr>Office Theme</vt:lpstr>
      <vt:lpstr>  </vt:lpstr>
      <vt:lpstr>    First Unitarian Universalist Church    Annual Meeting June 3, 2018  </vt:lpstr>
      <vt:lpstr>PowerPoint Presentation</vt:lpstr>
      <vt:lpstr>PowerPoint Presentation</vt:lpstr>
      <vt:lpstr>PowerPoint Presentation</vt:lpstr>
      <vt:lpstr>PowerPoint Presentation</vt:lpstr>
      <vt:lpstr>PowerPoint Presentation</vt:lpstr>
      <vt:lpstr>5 Year Comparison</vt:lpstr>
      <vt:lpstr>Summary</vt:lpstr>
      <vt:lpstr>A word about Transfers</vt:lpstr>
      <vt:lpstr>Revenue Budget Breakdown    </vt:lpstr>
      <vt:lpstr>Expense Budget Breakdown</vt:lpstr>
      <vt:lpstr>Mid-year Goals - Update</vt:lpstr>
      <vt:lpstr>PowerPoint Presentation</vt:lpstr>
      <vt:lpstr>PowerPoint Presentation</vt:lpstr>
      <vt:lpstr>PowerPoint Presentation</vt:lpstr>
      <vt:lpstr>PowerPoint Presentation</vt:lpstr>
      <vt:lpstr>Constitutional Changes</vt:lpstr>
      <vt:lpstr>Region Name</vt:lpstr>
      <vt:lpstr>Religious Exploration</vt:lpstr>
      <vt:lpstr>Cleanup on Membership</vt:lpstr>
      <vt:lpstr>More Cleanup on Membership</vt:lpstr>
      <vt:lpstr>Youth Representatives</vt:lpstr>
      <vt:lpstr>Clean up Board Action</vt:lpstr>
      <vt:lpstr>Moderator Term</vt:lpstr>
      <vt:lpstr>Grammar</vt:lpstr>
      <vt:lpstr>Teams</vt:lpstr>
      <vt:lpstr>Clean up</vt:lpstr>
      <vt:lpstr>Interim Minister Search</vt:lpstr>
      <vt:lpstr>Interim Minister Search</vt:lpstr>
      <vt:lpstr>Absentee Voting</vt:lpstr>
      <vt:lpstr>Absentee Voting</vt:lpstr>
      <vt:lpstr>Absentee Voting</vt:lpstr>
      <vt:lpstr>Absentee Voting</vt:lpstr>
      <vt:lpstr>Absentee Voting</vt:lpstr>
      <vt:lpstr>Absentee Voting</vt:lpstr>
      <vt:lpstr>Absentee Voting</vt:lpstr>
      <vt:lpstr>Absentee Voting</vt:lpstr>
      <vt:lpstr>Board Governance Policies</vt:lpstr>
      <vt:lpstr>Board Governance Policies</vt:lpstr>
      <vt:lpstr>Remove Executive Committee</vt:lpstr>
      <vt:lpstr>Governance Policy</vt:lpstr>
      <vt:lpstr>Partnership</vt:lpstr>
      <vt:lpstr>No Church Council</vt:lpstr>
      <vt:lpstr>Governance Policy</vt:lpstr>
      <vt:lpstr>Governance Policy</vt:lpstr>
      <vt:lpstr>PowerPoint Presentation</vt:lpstr>
      <vt:lpstr>PowerPoint Presentation</vt:lpstr>
      <vt:lpstr>PowerPoint Presentation</vt:lpstr>
      <vt:lpstr>Sr. Minister Report</vt:lpstr>
      <vt:lpstr>First, a look under the hood…</vt:lpstr>
      <vt:lpstr>Churches and Life Cycles</vt:lpstr>
      <vt:lpstr>PowerPoint Presentation</vt:lpstr>
      <vt:lpstr>PowerPoint Presentation</vt:lpstr>
      <vt:lpstr>PowerPoint Presentation</vt:lpstr>
      <vt:lpstr>How are we organized?</vt:lpstr>
      <vt:lpstr>PowerPoint Presentation</vt:lpstr>
      <vt:lpstr>Is there another way to see it?</vt:lpstr>
      <vt:lpstr>PowerPoint Presentation</vt:lpstr>
      <vt:lpstr>PowerPoint Presentation</vt:lpstr>
      <vt:lpstr>PowerPoint Presentation</vt:lpstr>
      <vt:lpstr>PowerPoint Presentation</vt:lpstr>
      <vt:lpstr>So…who and what fits where?</vt:lpstr>
      <vt:lpstr>PowerPoint Presentation</vt:lpstr>
      <vt:lpstr>PowerPoint Presentation</vt:lpstr>
      <vt:lpstr>Tell me again why we do this?</vt:lpstr>
      <vt:lpstr>PowerPoint Presentation</vt:lpstr>
      <vt:lpstr>Our deepest fear is  not that we are inadequate.  Our deepest fear is that we are powerful beyond measure.  It is our light,  not our darkness  that most frightens us.  —Marianne Williamson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for being a caring and active member of this congregation.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dc:creator>
  <cp:lastModifiedBy>James Conlan</cp:lastModifiedBy>
  <cp:revision>79</cp:revision>
  <dcterms:created xsi:type="dcterms:W3CDTF">2018-01-22T13:52:03Z</dcterms:created>
  <dcterms:modified xsi:type="dcterms:W3CDTF">2018-12-12T23:05:05Z</dcterms:modified>
</cp:coreProperties>
</file>